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theme/themeOverride6.xml" ContentType="application/vnd.openxmlformats-officedocument.themeOverride+xml"/>
  <Override PartName="/ppt/notesSlides/notesSlide2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874" r:id="rId1"/>
  </p:sldMasterIdLst>
  <p:notesMasterIdLst>
    <p:notesMasterId r:id="rId38"/>
  </p:notesMasterIdLst>
  <p:handoutMasterIdLst>
    <p:handoutMasterId r:id="rId39"/>
  </p:handoutMasterIdLst>
  <p:sldIdLst>
    <p:sldId id="514" r:id="rId2"/>
    <p:sldId id="588" r:id="rId3"/>
    <p:sldId id="516" r:id="rId4"/>
    <p:sldId id="517" r:id="rId5"/>
    <p:sldId id="557" r:id="rId6"/>
    <p:sldId id="522" r:id="rId7"/>
    <p:sldId id="576" r:id="rId8"/>
    <p:sldId id="556" r:id="rId9"/>
    <p:sldId id="531" r:id="rId10"/>
    <p:sldId id="559" r:id="rId11"/>
    <p:sldId id="520" r:id="rId12"/>
    <p:sldId id="581" r:id="rId13"/>
    <p:sldId id="519" r:id="rId14"/>
    <p:sldId id="574" r:id="rId15"/>
    <p:sldId id="570" r:id="rId16"/>
    <p:sldId id="575" r:id="rId17"/>
    <p:sldId id="578" r:id="rId18"/>
    <p:sldId id="580" r:id="rId19"/>
    <p:sldId id="579" r:id="rId20"/>
    <p:sldId id="573" r:id="rId21"/>
    <p:sldId id="577" r:id="rId22"/>
    <p:sldId id="544" r:id="rId23"/>
    <p:sldId id="533" r:id="rId24"/>
    <p:sldId id="558" r:id="rId25"/>
    <p:sldId id="560" r:id="rId26"/>
    <p:sldId id="561" r:id="rId27"/>
    <p:sldId id="587" r:id="rId28"/>
    <p:sldId id="586" r:id="rId29"/>
    <p:sldId id="582" r:id="rId30"/>
    <p:sldId id="535" r:id="rId31"/>
    <p:sldId id="585" r:id="rId32"/>
    <p:sldId id="562" r:id="rId33"/>
    <p:sldId id="584" r:id="rId34"/>
    <p:sldId id="563" r:id="rId35"/>
    <p:sldId id="565" r:id="rId36"/>
    <p:sldId id="532" r:id="rId37"/>
  </p:sldIdLst>
  <p:sldSz cx="9144000" cy="6858000" type="screen4x3"/>
  <p:notesSz cx="7010400" cy="9296400"/>
  <p:custDataLst>
    <p:tags r:id="rId4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918">
          <p15:clr>
            <a:srgbClr val="A4A3A4"/>
          </p15:clr>
        </p15:guide>
        <p15:guide id="2" pos="289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9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2200"/>
    <a:srgbClr val="FB4537"/>
    <a:srgbClr val="FFFF69"/>
    <a:srgbClr val="FFFFCC"/>
    <a:srgbClr val="FFFF99"/>
    <a:srgbClr val="220C00"/>
    <a:srgbClr val="F9F9F9"/>
    <a:srgbClr val="223F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26" autoAdjust="0"/>
    <p:restoredTop sz="65295" autoAdjust="0"/>
  </p:normalViewPr>
  <p:slideViewPr>
    <p:cSldViewPr snapToGrid="0">
      <p:cViewPr>
        <p:scale>
          <a:sx n="77" d="100"/>
          <a:sy n="77" d="100"/>
        </p:scale>
        <p:origin x="-1224" y="-30"/>
      </p:cViewPr>
      <p:guideLst>
        <p:guide orient="horz" pos="3918"/>
        <p:guide pos="2892"/>
      </p:guideLst>
    </p:cSldViewPr>
  </p:slideViewPr>
  <p:outlineViewPr>
    <p:cViewPr>
      <p:scale>
        <a:sx n="33" d="100"/>
        <a:sy n="33" d="100"/>
      </p:scale>
      <p:origin x="0" y="36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-1710" y="-90"/>
      </p:cViewPr>
      <p:guideLst>
        <p:guide orient="horz" pos="2929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Andrew\AppData\Local\Microsoft\Windows\Temporary%20Internet%20Files\Content.Outlook\X9C37M1R\child_alone.xlsx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Andrew\Desktop\101\simmons_part3_try1.xlsx" TargetMode="External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Andrew\Desktop\101\simmons_part3_try1.xlsx" TargetMode="External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Andrew\Desktop\101\simmons_part3_try1.xlsx" TargetMode="External"/><Relationship Id="rId1" Type="http://schemas.openxmlformats.org/officeDocument/2006/relationships/themeOverride" Target="../theme/themeOverride4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Andrew\Desktop\101\simmons_part3_try2.xlsx" TargetMode="External"/><Relationship Id="rId1" Type="http://schemas.openxmlformats.org/officeDocument/2006/relationships/themeOverride" Target="../theme/themeOverride5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oleObject" Target="Book1" TargetMode="External"/><Relationship Id="rId1" Type="http://schemas.openxmlformats.org/officeDocument/2006/relationships/themeOverride" Target="../theme/themeOverride6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ndrew\AppData\Local\Temp\Untitled-STUDY_UNIVERSE-1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ndrew\AppData\Local\Temp\Untitled-22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ndrew\AppData\Local\Temp\Untitled-2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36738421587435877"/>
          <c:y val="4.2915106117353309E-2"/>
          <c:w val="0.57644122721904578"/>
          <c:h val="0.9141697877652933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Sheet4!$R$17</c:f>
              <c:strCache>
                <c:ptCount val="1"/>
                <c:pt idx="0">
                  <c:v>x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Sheet4!$Q$18:$Q$22</c:f>
              <c:strCache>
                <c:ptCount val="5"/>
                <c:pt idx="0">
                  <c:v>Other</c:v>
                </c:pt>
                <c:pt idx="1">
                  <c:v>Caribbean</c:v>
                </c:pt>
                <c:pt idx="2">
                  <c:v>Mexican</c:v>
                </c:pt>
                <c:pt idx="3">
                  <c:v>South America</c:v>
                </c:pt>
                <c:pt idx="4">
                  <c:v>Central American</c:v>
                </c:pt>
              </c:strCache>
            </c:strRef>
          </c:cat>
          <c:val>
            <c:numRef>
              <c:f>Sheet4!$R$18:$R$22</c:f>
              <c:numCache>
                <c:formatCode>0%</c:formatCode>
                <c:ptCount val="5"/>
                <c:pt idx="0">
                  <c:v>0.42266865937707587</c:v>
                </c:pt>
                <c:pt idx="1">
                  <c:v>0.71053451750868546</c:v>
                </c:pt>
                <c:pt idx="2">
                  <c:v>0.73896111699006617</c:v>
                </c:pt>
                <c:pt idx="3">
                  <c:v>0.8373048349371397</c:v>
                </c:pt>
                <c:pt idx="4">
                  <c:v>0.87388377622419477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0"/>
        <c:axId val="204067840"/>
        <c:axId val="33879104"/>
      </c:barChart>
      <c:catAx>
        <c:axId val="204067840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crossAx val="33879104"/>
        <c:crosses val="autoZero"/>
        <c:auto val="1"/>
        <c:lblAlgn val="ctr"/>
        <c:lblOffset val="100"/>
        <c:noMultiLvlLbl val="0"/>
      </c:catAx>
      <c:valAx>
        <c:axId val="33879104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20406784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Sheet4!$G$9</c:f>
              <c:strCache>
                <c:ptCount val="1"/>
                <c:pt idx="0">
                  <c:v>Acculturated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solidFill>
                  <a:schemeClr val="accent2">
                    <a:lumMod val="50000"/>
                  </a:schemeClr>
                </a:solidFill>
              </a:ln>
            </c:spPr>
          </c:dPt>
          <c:dPt>
            <c:idx val="1"/>
            <c:bubble3D val="0"/>
            <c:spPr>
              <a:solidFill>
                <a:schemeClr val="tx2"/>
              </a:solidFill>
              <a:ln>
                <a:solidFill>
                  <a:schemeClr val="tx2">
                    <a:lumMod val="50000"/>
                  </a:schemeClr>
                </a:solidFill>
              </a:ln>
            </c:spPr>
          </c:dPt>
          <c:cat>
            <c:strRef>
              <c:f>Sheet4!$F$18:$F$19</c:f>
              <c:strCache>
                <c:ptCount val="2"/>
                <c:pt idx="0">
                  <c:v>Spanish</c:v>
                </c:pt>
                <c:pt idx="1">
                  <c:v>English</c:v>
                </c:pt>
              </c:strCache>
            </c:strRef>
          </c:cat>
          <c:val>
            <c:numRef>
              <c:f>Sheet4!$G$18:$G$19</c:f>
              <c:numCache>
                <c:formatCode>0.0</c:formatCode>
                <c:ptCount val="2"/>
                <c:pt idx="0">
                  <c:v>1.0385086632187748</c:v>
                </c:pt>
                <c:pt idx="1">
                  <c:v>10.882389803613373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Sheet4!$H$9</c:f>
              <c:strCache>
                <c:ptCount val="1"/>
                <c:pt idx="0">
                  <c:v>Bicultural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solidFill>
                  <a:schemeClr val="accent2">
                    <a:lumMod val="50000"/>
                  </a:schemeClr>
                </a:solidFill>
              </a:ln>
            </c:spPr>
          </c:dPt>
          <c:dPt>
            <c:idx val="1"/>
            <c:bubble3D val="0"/>
            <c:spPr>
              <a:solidFill>
                <a:schemeClr val="tx2"/>
              </a:solidFill>
              <a:ln>
                <a:solidFill>
                  <a:schemeClr val="tx2">
                    <a:lumMod val="50000"/>
                  </a:schemeClr>
                </a:solidFill>
              </a:ln>
            </c:spPr>
          </c:dPt>
          <c:cat>
            <c:strRef>
              <c:f>Sheet4!$F$18:$F$19</c:f>
              <c:strCache>
                <c:ptCount val="2"/>
                <c:pt idx="0">
                  <c:v>Spanish</c:v>
                </c:pt>
                <c:pt idx="1">
                  <c:v>English</c:v>
                </c:pt>
              </c:strCache>
            </c:strRef>
          </c:cat>
          <c:val>
            <c:numRef>
              <c:f>Sheet4!$H$18:$H$19</c:f>
              <c:numCache>
                <c:formatCode>0.0</c:formatCode>
                <c:ptCount val="2"/>
                <c:pt idx="0">
                  <c:v>5.5579475794554121</c:v>
                </c:pt>
                <c:pt idx="1">
                  <c:v>6.7277367082676625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Sheet4!$I$9</c:f>
              <c:strCache>
                <c:ptCount val="1"/>
                <c:pt idx="0">
                  <c:v>Unacculturated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solidFill>
                  <a:schemeClr val="accent2">
                    <a:lumMod val="50000"/>
                  </a:schemeClr>
                </a:solidFill>
              </a:ln>
            </c:spPr>
          </c:dPt>
          <c:dPt>
            <c:idx val="1"/>
            <c:bubble3D val="0"/>
            <c:spPr>
              <a:solidFill>
                <a:schemeClr val="tx2"/>
              </a:solidFill>
              <a:ln>
                <a:solidFill>
                  <a:schemeClr val="tx2">
                    <a:lumMod val="50000"/>
                  </a:schemeClr>
                </a:solidFill>
              </a:ln>
            </c:spPr>
          </c:dPt>
          <c:cat>
            <c:strRef>
              <c:f>Sheet4!$F$18:$F$19</c:f>
              <c:strCache>
                <c:ptCount val="2"/>
                <c:pt idx="0">
                  <c:v>Spanish</c:v>
                </c:pt>
                <c:pt idx="1">
                  <c:v>English</c:v>
                </c:pt>
              </c:strCache>
            </c:strRef>
          </c:cat>
          <c:val>
            <c:numRef>
              <c:f>Sheet4!$I$18:$I$19</c:f>
              <c:numCache>
                <c:formatCode>0.0</c:formatCode>
                <c:ptCount val="2"/>
                <c:pt idx="0">
                  <c:v>13.886214620363621</c:v>
                </c:pt>
                <c:pt idx="1">
                  <c:v>2.7452520435193426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Sheet7!$N$7</c:f>
              <c:strCache>
                <c:ptCount val="1"/>
                <c:pt idx="0">
                  <c:v>Non-Hispanic</c:v>
                </c:pt>
              </c:strCache>
            </c:strRef>
          </c:tx>
          <c:spPr>
            <a:solidFill>
              <a:schemeClr val="tx2"/>
            </a:solidFill>
            <a:ln>
              <a:solidFill>
                <a:schemeClr val="tx2">
                  <a:lumMod val="50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Sheet7!$M$13:$M$14</c:f>
              <c:strCache>
                <c:ptCount val="2"/>
                <c:pt idx="0">
                  <c:v>Spanish Broadcast</c:v>
                </c:pt>
                <c:pt idx="1">
                  <c:v>English Broadcast</c:v>
                </c:pt>
              </c:strCache>
            </c:strRef>
          </c:cat>
          <c:val>
            <c:numRef>
              <c:f>Sheet7!$N$13:$N$14</c:f>
              <c:numCache>
                <c:formatCode>0%</c:formatCode>
                <c:ptCount val="2"/>
                <c:pt idx="0">
                  <c:v>0.02</c:v>
                </c:pt>
                <c:pt idx="1">
                  <c:v>0.91</c:v>
                </c:pt>
              </c:numCache>
            </c:numRef>
          </c:val>
        </c:ser>
        <c:ser>
          <c:idx val="1"/>
          <c:order val="1"/>
          <c:tx>
            <c:strRef>
              <c:f>Sheet7!$O$7</c:f>
              <c:strCache>
                <c:ptCount val="1"/>
                <c:pt idx="0">
                  <c:v>Hispanic: English Only</c:v>
                </c:pt>
              </c:strCache>
            </c:strRef>
          </c:tx>
          <c:spPr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c:spPr>
          <c:invertIfNegative val="0"/>
          <c:dLbls>
            <c:dLbl>
              <c:idx val="0"/>
              <c:layout>
                <c:manualLayout>
                  <c:x val="0"/>
                  <c:y val="-5.9945504087193457E-2"/>
                </c:manualLayout>
              </c:layout>
              <c:spPr/>
              <c:txPr>
                <a:bodyPr/>
                <a:lstStyle/>
                <a:p>
                  <a:pPr>
                    <a:defRPr sz="1400"/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"/>
                  <c:y val="-6.2670299727520432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/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Sheet7!$M$13:$M$14</c:f>
              <c:strCache>
                <c:ptCount val="2"/>
                <c:pt idx="0">
                  <c:v>Spanish Broadcast</c:v>
                </c:pt>
                <c:pt idx="1">
                  <c:v>English Broadcast</c:v>
                </c:pt>
              </c:strCache>
            </c:strRef>
          </c:cat>
          <c:val>
            <c:numRef>
              <c:f>Sheet7!$O$13:$O$14</c:f>
              <c:numCache>
                <c:formatCode>0%</c:formatCode>
                <c:ptCount val="2"/>
                <c:pt idx="0">
                  <c:v>0.01</c:v>
                </c:pt>
                <c:pt idx="1">
                  <c:v>0.03</c:v>
                </c:pt>
              </c:numCache>
            </c:numRef>
          </c:val>
        </c:ser>
        <c:ser>
          <c:idx val="2"/>
          <c:order val="2"/>
          <c:tx>
            <c:strRef>
              <c:f>Sheet7!$P$7</c:f>
              <c:strCache>
                <c:ptCount val="1"/>
                <c:pt idx="0">
                  <c:v>Hispanic: English Mostly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c:spPr>
          <c:invertIfNegative val="0"/>
          <c:dLbls>
            <c:dLbl>
              <c:idx val="0"/>
              <c:layout>
                <c:manualLayout>
                  <c:x val="0"/>
                  <c:y val="-3.5422343324250684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"/>
                  <c:y val="-2.9972752043596729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Sheet7!$M$13:$M$14</c:f>
              <c:strCache>
                <c:ptCount val="2"/>
                <c:pt idx="0">
                  <c:v>Spanish Broadcast</c:v>
                </c:pt>
                <c:pt idx="1">
                  <c:v>English Broadcast</c:v>
                </c:pt>
              </c:strCache>
            </c:strRef>
          </c:cat>
          <c:val>
            <c:numRef>
              <c:f>Sheet7!$P$13:$P$14</c:f>
              <c:numCache>
                <c:formatCode>0%</c:formatCode>
                <c:ptCount val="2"/>
                <c:pt idx="0">
                  <c:v>0.08</c:v>
                </c:pt>
                <c:pt idx="1">
                  <c:v>0.03</c:v>
                </c:pt>
              </c:numCache>
            </c:numRef>
          </c:val>
        </c:ser>
        <c:ser>
          <c:idx val="3"/>
          <c:order val="3"/>
          <c:tx>
            <c:strRef>
              <c:f>Sheet7!$Q$7</c:f>
              <c:strCache>
                <c:ptCount val="1"/>
                <c:pt idx="0">
                  <c:v>Hispanic: Both Equal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c:spPr>
          <c:invertIfNegative val="0"/>
          <c:dLbls>
            <c:dLbl>
              <c:idx val="1"/>
              <c:layout>
                <c:manualLayout>
                  <c:x val="3.2019893231722261E-3"/>
                  <c:y val="-2.7252247420026174E-3"/>
                </c:manualLayout>
              </c:layout>
              <c:spPr/>
              <c:txPr>
                <a:bodyPr/>
                <a:lstStyle/>
                <a:p>
                  <a:pPr>
                    <a:defRPr sz="1200"/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Sheet7!$M$13:$M$14</c:f>
              <c:strCache>
                <c:ptCount val="2"/>
                <c:pt idx="0">
                  <c:v>Spanish Broadcast</c:v>
                </c:pt>
                <c:pt idx="1">
                  <c:v>English Broadcast</c:v>
                </c:pt>
              </c:strCache>
            </c:strRef>
          </c:cat>
          <c:val>
            <c:numRef>
              <c:f>Sheet7!$Q$13:$Q$14</c:f>
              <c:numCache>
                <c:formatCode>0%</c:formatCode>
                <c:ptCount val="2"/>
                <c:pt idx="0">
                  <c:v>0.02</c:v>
                </c:pt>
                <c:pt idx="1">
                  <c:v>0</c:v>
                </c:pt>
              </c:numCache>
            </c:numRef>
          </c:val>
        </c:ser>
        <c:ser>
          <c:idx val="4"/>
          <c:order val="4"/>
          <c:tx>
            <c:strRef>
              <c:f>Sheet7!$R$7</c:f>
              <c:strCache>
                <c:ptCount val="1"/>
                <c:pt idx="0">
                  <c:v>Hispanic: Spanish Mostly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c:spPr>
          <c:invertIfNegative val="0"/>
          <c:dLbls>
            <c:dLbl>
              <c:idx val="1"/>
              <c:layout>
                <c:manualLayout>
                  <c:x val="-1.1741416412111311E-16"/>
                  <c:y val="4.3596730245231557E-2"/>
                </c:manualLayout>
              </c:layout>
              <c:spPr/>
              <c:txPr>
                <a:bodyPr/>
                <a:lstStyle/>
                <a:p>
                  <a:pPr>
                    <a:defRPr sz="1200"/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Sheet7!$M$13:$M$14</c:f>
              <c:strCache>
                <c:ptCount val="2"/>
                <c:pt idx="0">
                  <c:v>Spanish Broadcast</c:v>
                </c:pt>
                <c:pt idx="1">
                  <c:v>English Broadcast</c:v>
                </c:pt>
              </c:strCache>
            </c:strRef>
          </c:cat>
          <c:val>
            <c:numRef>
              <c:f>Sheet7!$R$13:$R$14</c:f>
              <c:numCache>
                <c:formatCode>0%</c:formatCode>
                <c:ptCount val="2"/>
                <c:pt idx="0">
                  <c:v>0.34</c:v>
                </c:pt>
                <c:pt idx="1">
                  <c:v>0.02</c:v>
                </c:pt>
              </c:numCache>
            </c:numRef>
          </c:val>
        </c:ser>
        <c:ser>
          <c:idx val="5"/>
          <c:order val="5"/>
          <c:tx>
            <c:strRef>
              <c:f>Sheet7!$S$7</c:f>
              <c:strCache>
                <c:ptCount val="1"/>
                <c:pt idx="0">
                  <c:v>Hispanic: Spanish Only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c:spPr>
          <c:invertIfNegative val="0"/>
          <c:dLbls>
            <c:dLbl>
              <c:idx val="1"/>
              <c:layout>
                <c:manualLayout>
                  <c:x val="0"/>
                  <c:y val="6.5395095367847461E-2"/>
                </c:manualLayout>
              </c:layout>
              <c:spPr/>
              <c:txPr>
                <a:bodyPr/>
                <a:lstStyle/>
                <a:p>
                  <a:pPr>
                    <a:defRPr sz="1200"/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Sheet7!$M$13:$M$14</c:f>
              <c:strCache>
                <c:ptCount val="2"/>
                <c:pt idx="0">
                  <c:v>Spanish Broadcast</c:v>
                </c:pt>
                <c:pt idx="1">
                  <c:v>English Broadcast</c:v>
                </c:pt>
              </c:strCache>
            </c:strRef>
          </c:cat>
          <c:val>
            <c:numRef>
              <c:f>Sheet7!$S$13:$S$14</c:f>
              <c:numCache>
                <c:formatCode>0%</c:formatCode>
                <c:ptCount val="2"/>
                <c:pt idx="0">
                  <c:v>0.53</c:v>
                </c:pt>
                <c:pt idx="1">
                  <c:v>0.01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100"/>
        <c:axId val="211692544"/>
        <c:axId val="394068544"/>
      </c:barChart>
      <c:catAx>
        <c:axId val="211692544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one"/>
        <c:crossAx val="394068544"/>
        <c:crosses val="autoZero"/>
        <c:auto val="1"/>
        <c:lblAlgn val="ctr"/>
        <c:lblOffset val="100"/>
        <c:noMultiLvlLbl val="0"/>
      </c:catAx>
      <c:valAx>
        <c:axId val="394068544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21169254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Sheet2!$F$1</c:f>
              <c:strCache>
                <c:ptCount val="1"/>
                <c:pt idx="0">
                  <c:v>x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c:spPr>
          <c:invertIfNegative val="0"/>
          <c:dLbls>
            <c:dLbl>
              <c:idx val="9"/>
              <c:spPr/>
              <c:txPr>
                <a:bodyPr/>
                <a:lstStyle/>
                <a:p>
                  <a:pPr>
                    <a:defRPr sz="2000" b="1"/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Sheet2!$E$2:$E$11</c:f>
              <c:strCache>
                <c:ptCount val="10"/>
                <c:pt idx="0">
                  <c:v>MundoFox 21st Century Fox</c:v>
                </c:pt>
                <c:pt idx="1">
                  <c:v>Estrella Liberman Broadcasting</c:v>
                </c:pt>
                <c:pt idx="2">
                  <c:v>CW CBS Corp./Time Warner</c:v>
                </c:pt>
                <c:pt idx="3">
                  <c:v>Fox 21st Century Fox</c:v>
                </c:pt>
                <c:pt idx="4">
                  <c:v>CBS CBS Corp.</c:v>
                </c:pt>
                <c:pt idx="5">
                  <c:v>NBC Comcast Corp.</c:v>
                </c:pt>
                <c:pt idx="6">
                  <c:v>ABC Walt Disney Co.</c:v>
                </c:pt>
                <c:pt idx="7">
                  <c:v>UniMás Broadcasting Media Partners (Univision)</c:v>
                </c:pt>
                <c:pt idx="8">
                  <c:v>Telemundo Comcast Corp.’s NBC Universal</c:v>
                </c:pt>
                <c:pt idx="9">
                  <c:v>Univision Broadcasting Media Partners</c:v>
                </c:pt>
              </c:strCache>
            </c:strRef>
          </c:cat>
          <c:val>
            <c:numRef>
              <c:f>Sheet2!$F$2:$F$11</c:f>
              <c:numCache>
                <c:formatCode>0%</c:formatCode>
                <c:ptCount val="10"/>
                <c:pt idx="0">
                  <c:v>9.0000000000000011E-3</c:v>
                </c:pt>
                <c:pt idx="1">
                  <c:v>1.2E-2</c:v>
                </c:pt>
                <c:pt idx="2">
                  <c:v>1.3000000000000001E-2</c:v>
                </c:pt>
                <c:pt idx="3">
                  <c:v>2.5000000000000001E-2</c:v>
                </c:pt>
                <c:pt idx="4">
                  <c:v>0.03</c:v>
                </c:pt>
                <c:pt idx="5">
                  <c:v>3.5000000000000003E-2</c:v>
                </c:pt>
                <c:pt idx="6">
                  <c:v>4.2000000000000003E-2</c:v>
                </c:pt>
                <c:pt idx="7">
                  <c:v>4.7E-2</c:v>
                </c:pt>
                <c:pt idx="8">
                  <c:v>8.6999999999999994E-2</c:v>
                </c:pt>
                <c:pt idx="9">
                  <c:v>0.153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242693120"/>
        <c:axId val="394071424"/>
      </c:barChart>
      <c:catAx>
        <c:axId val="242693120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crossAx val="394071424"/>
        <c:crosses val="autoZero"/>
        <c:auto val="1"/>
        <c:lblAlgn val="ctr"/>
        <c:lblOffset val="100"/>
        <c:noMultiLvlLbl val="0"/>
      </c:catAx>
      <c:valAx>
        <c:axId val="394071424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2426931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'[Untitled-STUDY_UNIVERSE-1.xlsx]Sheet1'!$A$10</c:f>
              <c:strCache>
                <c:ptCount val="1"/>
                <c:pt idx="0">
                  <c:v>Hispanic</c:v>
                </c:pt>
              </c:strCache>
            </c:strRef>
          </c:tx>
          <c:spPr>
            <a:ln w="88900">
              <a:solidFill>
                <a:schemeClr val="accent2"/>
              </a:solidFill>
            </a:ln>
          </c:spPr>
          <c:marker>
            <c:symbol val="circle"/>
            <c:size val="20"/>
            <c:spPr>
              <a:solidFill>
                <a:schemeClr val="accent2"/>
              </a:solidFill>
              <a:ln>
                <a:noFill/>
              </a:ln>
            </c:spPr>
          </c:marker>
          <c:dLbls>
            <c:dLbl>
              <c:idx val="0"/>
              <c:layout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400" b="1"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'[Untitled-STUDY_UNIVERSE-1.xlsx]Sheet1'!$B$9:$H$9</c:f>
              <c:numCache>
                <c:formatCode>General</c:formatCode>
                <c:ptCount val="7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</c:numCache>
            </c:numRef>
          </c:cat>
          <c:val>
            <c:numRef>
              <c:f>'[Untitled-STUDY_UNIVERSE-1.xlsx]Sheet1'!$B$10:$H$10</c:f>
              <c:numCache>
                <c:formatCode>0%</c:formatCode>
                <c:ptCount val="7"/>
                <c:pt idx="0">
                  <c:v>0.66856447695281318</c:v>
                </c:pt>
                <c:pt idx="1">
                  <c:v>0.71842524656964413</c:v>
                </c:pt>
                <c:pt idx="2">
                  <c:v>0.74170085276349396</c:v>
                </c:pt>
                <c:pt idx="3">
                  <c:v>0.74686703953339473</c:v>
                </c:pt>
                <c:pt idx="4">
                  <c:v>0.77757505507527191</c:v>
                </c:pt>
                <c:pt idx="5">
                  <c:v>0.81325125387008668</c:v>
                </c:pt>
                <c:pt idx="6">
                  <c:v>0.8000091161510744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'[Untitled-STUDY_UNIVERSE-1.xlsx]Sheet1'!$A$11</c:f>
              <c:strCache>
                <c:ptCount val="1"/>
                <c:pt idx="0">
                  <c:v>NH-White</c:v>
                </c:pt>
              </c:strCache>
            </c:strRef>
          </c:tx>
          <c:spPr>
            <a:ln w="88900">
              <a:solidFill>
                <a:schemeClr val="accent1"/>
              </a:solidFill>
            </a:ln>
          </c:spPr>
          <c:marker>
            <c:symbol val="circle"/>
            <c:size val="20"/>
            <c:spPr>
              <a:solidFill>
                <a:schemeClr val="accent1"/>
              </a:solidFill>
              <a:ln>
                <a:noFill/>
              </a:ln>
            </c:spPr>
          </c:marker>
          <c:dLbls>
            <c:dLbl>
              <c:idx val="0"/>
              <c:layout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400" b="1"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'[Untitled-STUDY_UNIVERSE-1.xlsx]Sheet1'!$B$9:$H$9</c:f>
              <c:numCache>
                <c:formatCode>General</c:formatCode>
                <c:ptCount val="7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</c:numCache>
            </c:numRef>
          </c:cat>
          <c:val>
            <c:numRef>
              <c:f>'[Untitled-STUDY_UNIVERSE-1.xlsx]Sheet1'!$B$11:$H$11</c:f>
              <c:numCache>
                <c:formatCode>0%</c:formatCode>
                <c:ptCount val="7"/>
                <c:pt idx="0">
                  <c:v>0.8196974308207976</c:v>
                </c:pt>
                <c:pt idx="1">
                  <c:v>0.82674334632352808</c:v>
                </c:pt>
                <c:pt idx="2">
                  <c:v>0.84497798339009034</c:v>
                </c:pt>
                <c:pt idx="3">
                  <c:v>0.85967915739710721</c:v>
                </c:pt>
                <c:pt idx="4">
                  <c:v>0.86274590792452366</c:v>
                </c:pt>
                <c:pt idx="5">
                  <c:v>0.87313263242362416</c:v>
                </c:pt>
                <c:pt idx="6">
                  <c:v>0.86867668826155142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'[Untitled-STUDY_UNIVERSE-1.xlsx]Sheet1'!$A$12</c:f>
              <c:strCache>
                <c:ptCount val="1"/>
                <c:pt idx="0">
                  <c:v>NH-Af-Am</c:v>
                </c:pt>
              </c:strCache>
            </c:strRef>
          </c:tx>
          <c:spPr>
            <a:ln w="88900">
              <a:solidFill>
                <a:schemeClr val="accent3"/>
              </a:solidFill>
            </a:ln>
          </c:spPr>
          <c:marker>
            <c:symbol val="circle"/>
            <c:size val="20"/>
            <c:spPr>
              <a:solidFill>
                <a:schemeClr val="accent3"/>
              </a:solidFill>
              <a:ln>
                <a:noFill/>
              </a:ln>
            </c:spPr>
          </c:marker>
          <c:dLbls>
            <c:dLbl>
              <c:idx val="0"/>
              <c:layout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-4.4321677532243954E-2"/>
                  <c:y val="1.98412698412698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400" b="1"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'[Untitled-STUDY_UNIVERSE-1.xlsx]Sheet1'!$B$9:$H$9</c:f>
              <c:numCache>
                <c:formatCode>General</c:formatCode>
                <c:ptCount val="7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</c:numCache>
            </c:numRef>
          </c:cat>
          <c:val>
            <c:numRef>
              <c:f>'[Untitled-STUDY_UNIVERSE-1.xlsx]Sheet1'!$B$12:$H$12</c:f>
              <c:numCache>
                <c:formatCode>0%</c:formatCode>
                <c:ptCount val="7"/>
                <c:pt idx="0">
                  <c:v>0.73672088816251746</c:v>
                </c:pt>
                <c:pt idx="1">
                  <c:v>0.77776242676560092</c:v>
                </c:pt>
                <c:pt idx="2">
                  <c:v>0.81191311932282995</c:v>
                </c:pt>
                <c:pt idx="3">
                  <c:v>0.80431110556601981</c:v>
                </c:pt>
                <c:pt idx="4">
                  <c:v>0.84268881083520952</c:v>
                </c:pt>
                <c:pt idx="5">
                  <c:v>0.81329815887896384</c:v>
                </c:pt>
                <c:pt idx="6">
                  <c:v>0.85173504503834452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'[Untitled-STUDY_UNIVERSE-1.xlsx]Sheet1'!$A$13</c:f>
              <c:strCache>
                <c:ptCount val="1"/>
                <c:pt idx="0">
                  <c:v>NH-Asian</c:v>
                </c:pt>
              </c:strCache>
            </c:strRef>
          </c:tx>
          <c:spPr>
            <a:ln w="88900">
              <a:solidFill>
                <a:schemeClr val="accent4"/>
              </a:solidFill>
            </a:ln>
          </c:spPr>
          <c:marker>
            <c:symbol val="circle"/>
            <c:size val="20"/>
            <c:spPr>
              <a:solidFill>
                <a:schemeClr val="accent4"/>
              </a:solidFill>
              <a:ln>
                <a:noFill/>
              </a:ln>
            </c:spPr>
          </c:marker>
          <c:dLbls>
            <c:dLbl>
              <c:idx val="0"/>
              <c:layout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400" b="1"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'[Untitled-STUDY_UNIVERSE-1.xlsx]Sheet1'!$B$9:$H$9</c:f>
              <c:numCache>
                <c:formatCode>General</c:formatCode>
                <c:ptCount val="7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</c:numCache>
            </c:numRef>
          </c:cat>
          <c:val>
            <c:numRef>
              <c:f>'[Untitled-STUDY_UNIVERSE-1.xlsx]Sheet1'!$B$13:$H$13</c:f>
              <c:numCache>
                <c:formatCode>0%</c:formatCode>
                <c:ptCount val="7"/>
                <c:pt idx="0">
                  <c:v>0.91062137306215218</c:v>
                </c:pt>
                <c:pt idx="1">
                  <c:v>0.90864355233716365</c:v>
                </c:pt>
                <c:pt idx="2">
                  <c:v>0.96484669385738631</c:v>
                </c:pt>
                <c:pt idx="3">
                  <c:v>0.93004364618918378</c:v>
                </c:pt>
                <c:pt idx="4">
                  <c:v>0.94900604535176625</c:v>
                </c:pt>
                <c:pt idx="5">
                  <c:v>0.94276817063131346</c:v>
                </c:pt>
                <c:pt idx="6">
                  <c:v>0.92481080710885843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7667200"/>
        <c:axId val="394141696"/>
      </c:lineChart>
      <c:catAx>
        <c:axId val="2476672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394141696"/>
        <c:crosses val="autoZero"/>
        <c:auto val="1"/>
        <c:lblAlgn val="ctr"/>
        <c:lblOffset val="100"/>
        <c:noMultiLvlLbl val="0"/>
      </c:catAx>
      <c:valAx>
        <c:axId val="394141696"/>
        <c:scaling>
          <c:orientation val="minMax"/>
          <c:max val="1"/>
          <c:min val="0.55000000000000004"/>
        </c:scaling>
        <c:delete val="0"/>
        <c:axPos val="l"/>
        <c:numFmt formatCode="0%" sourceLinked="1"/>
        <c:majorTickMark val="out"/>
        <c:minorTickMark val="none"/>
        <c:tickLblPos val="nextTo"/>
        <c:crossAx val="24766720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'[Untitled-22.xlsx]Sheet2'!$B$10</c:f>
              <c:strCache>
                <c:ptCount val="1"/>
                <c:pt idx="0">
                  <c:v>Acculturated</c:v>
                </c:pt>
              </c:strCache>
            </c:strRef>
          </c:tx>
          <c:spPr>
            <a:solidFill>
              <a:schemeClr val="accent2">
                <a:lumMod val="50000"/>
              </a:schemeClr>
            </a:solidFill>
            <a:ln>
              <a:solidFill>
                <a:srgbClr val="60220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'[Untitled-22.xlsx]Sheet2'!$A$11:$A$13</c:f>
              <c:strCache>
                <c:ptCount val="3"/>
                <c:pt idx="0">
                  <c:v>Computer</c:v>
                </c:pt>
                <c:pt idx="1">
                  <c:v>Smartphone</c:v>
                </c:pt>
                <c:pt idx="2">
                  <c:v>Tablet</c:v>
                </c:pt>
              </c:strCache>
            </c:strRef>
          </c:cat>
          <c:val>
            <c:numRef>
              <c:f>'[Untitled-22.xlsx]Sheet2'!$B$11:$B$13</c:f>
              <c:numCache>
                <c:formatCode>0%</c:formatCode>
                <c:ptCount val="3"/>
                <c:pt idx="0">
                  <c:v>0.84663942911826828</c:v>
                </c:pt>
                <c:pt idx="1">
                  <c:v>0.68754979842163522</c:v>
                </c:pt>
                <c:pt idx="2">
                  <c:v>0.25375855777399764</c:v>
                </c:pt>
              </c:numCache>
            </c:numRef>
          </c:val>
        </c:ser>
        <c:ser>
          <c:idx val="1"/>
          <c:order val="1"/>
          <c:tx>
            <c:strRef>
              <c:f>'[Untitled-22.xlsx]Sheet2'!$C$10</c:f>
              <c:strCache>
                <c:ptCount val="1"/>
                <c:pt idx="0">
                  <c:v>Bicultural</c:v>
                </c:pt>
              </c:strCache>
            </c:strRef>
          </c:tx>
          <c:spPr>
            <a:ln>
              <a:solidFill>
                <a:srgbClr val="60220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'[Untitled-22.xlsx]Sheet2'!$A$11:$A$13</c:f>
              <c:strCache>
                <c:ptCount val="3"/>
                <c:pt idx="0">
                  <c:v>Computer</c:v>
                </c:pt>
                <c:pt idx="1">
                  <c:v>Smartphone</c:v>
                </c:pt>
                <c:pt idx="2">
                  <c:v>Tablet</c:v>
                </c:pt>
              </c:strCache>
            </c:strRef>
          </c:cat>
          <c:val>
            <c:numRef>
              <c:f>'[Untitled-22.xlsx]Sheet2'!$C$11:$C$13</c:f>
              <c:numCache>
                <c:formatCode>0%</c:formatCode>
                <c:ptCount val="3"/>
                <c:pt idx="0">
                  <c:v>0.78852869828206307</c:v>
                </c:pt>
                <c:pt idx="1">
                  <c:v>0.6704323186194332</c:v>
                </c:pt>
                <c:pt idx="2">
                  <c:v>0.28972853060973031</c:v>
                </c:pt>
              </c:numCache>
            </c:numRef>
          </c:val>
        </c:ser>
        <c:ser>
          <c:idx val="2"/>
          <c:order val="2"/>
          <c:tx>
            <c:strRef>
              <c:f>'[Untitled-22.xlsx]Sheet2'!$D$10</c:f>
              <c:strCache>
                <c:ptCount val="1"/>
                <c:pt idx="0">
                  <c:v>Unacculturated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60220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'[Untitled-22.xlsx]Sheet2'!$A$11:$A$13</c:f>
              <c:strCache>
                <c:ptCount val="3"/>
                <c:pt idx="0">
                  <c:v>Computer</c:v>
                </c:pt>
                <c:pt idx="1">
                  <c:v>Smartphone</c:v>
                </c:pt>
                <c:pt idx="2">
                  <c:v>Tablet</c:v>
                </c:pt>
              </c:strCache>
            </c:strRef>
          </c:cat>
          <c:val>
            <c:numRef>
              <c:f>'[Untitled-22.xlsx]Sheet2'!$D$11:$D$13</c:f>
              <c:numCache>
                <c:formatCode>0%</c:formatCode>
                <c:ptCount val="3"/>
                <c:pt idx="0">
                  <c:v>0.70471634254686066</c:v>
                </c:pt>
                <c:pt idx="1">
                  <c:v>0.44326901748568487</c:v>
                </c:pt>
                <c:pt idx="2">
                  <c:v>0.17382092822094208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10"/>
        <c:axId val="249675264"/>
        <c:axId val="302868736"/>
      </c:barChart>
      <c:catAx>
        <c:axId val="24967526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302868736"/>
        <c:crosses val="autoZero"/>
        <c:auto val="1"/>
        <c:lblAlgn val="ctr"/>
        <c:lblOffset val="100"/>
        <c:noMultiLvlLbl val="0"/>
      </c:catAx>
      <c:valAx>
        <c:axId val="302868736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249675264"/>
        <c:crosses val="autoZero"/>
        <c:crossBetween val="between"/>
      </c:valAx>
    </c:plotArea>
    <c:legend>
      <c:legendPos val="t"/>
      <c:layout/>
      <c:overlay val="0"/>
    </c:legend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'[Untitled-22.xlsx]Sheet2'!$B$15</c:f>
              <c:strCache>
                <c:ptCount val="1"/>
                <c:pt idx="0">
                  <c:v>Hispanic Millennials</c:v>
                </c:pt>
              </c:strCache>
            </c:strRef>
          </c:tx>
          <c:spPr>
            <a:solidFill>
              <a:schemeClr val="accent2">
                <a:lumMod val="50000"/>
              </a:schemeClr>
            </a:solidFill>
            <a:ln>
              <a:solidFill>
                <a:srgbClr val="60220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'[Untitled-22.xlsx]Sheet2'!$A$16:$A$18</c:f>
              <c:strCache>
                <c:ptCount val="3"/>
                <c:pt idx="0">
                  <c:v>Computer</c:v>
                </c:pt>
                <c:pt idx="1">
                  <c:v>Smartphone</c:v>
                </c:pt>
                <c:pt idx="2">
                  <c:v>Tablet</c:v>
                </c:pt>
              </c:strCache>
            </c:strRef>
          </c:cat>
          <c:val>
            <c:numRef>
              <c:f>'[Untitled-22.xlsx]Sheet2'!$B$16:$B$18</c:f>
              <c:numCache>
                <c:formatCode>0%</c:formatCode>
                <c:ptCount val="3"/>
                <c:pt idx="0">
                  <c:v>0.80803745896673884</c:v>
                </c:pt>
                <c:pt idx="1">
                  <c:v>0.75080475794025259</c:v>
                </c:pt>
                <c:pt idx="2">
                  <c:v>0.27480027195561807</c:v>
                </c:pt>
              </c:numCache>
            </c:numRef>
          </c:val>
        </c:ser>
        <c:ser>
          <c:idx val="1"/>
          <c:order val="1"/>
          <c:tx>
            <c:strRef>
              <c:f>'[Untitled-22.xlsx]Sheet2'!$C$15</c:f>
              <c:strCache>
                <c:ptCount val="1"/>
                <c:pt idx="0">
                  <c:v>Hispanic Non-Millennials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60220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'[Untitled-22.xlsx]Sheet2'!$A$16:$A$18</c:f>
              <c:strCache>
                <c:ptCount val="3"/>
                <c:pt idx="0">
                  <c:v>Computer</c:v>
                </c:pt>
                <c:pt idx="1">
                  <c:v>Smartphone</c:v>
                </c:pt>
                <c:pt idx="2">
                  <c:v>Tablet</c:v>
                </c:pt>
              </c:strCache>
            </c:strRef>
          </c:cat>
          <c:val>
            <c:numRef>
              <c:f>'[Untitled-22.xlsx]Sheet2'!$C$16:$C$18</c:f>
              <c:numCache>
                <c:formatCode>0%</c:formatCode>
                <c:ptCount val="3"/>
                <c:pt idx="0">
                  <c:v>0.76080087057232193</c:v>
                </c:pt>
                <c:pt idx="1">
                  <c:v>0.49927478397867459</c:v>
                </c:pt>
                <c:pt idx="2">
                  <c:v>0.22017287380937992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10"/>
        <c:axId val="249749504"/>
        <c:axId val="302870464"/>
      </c:barChart>
      <c:catAx>
        <c:axId val="24974950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302870464"/>
        <c:crosses val="autoZero"/>
        <c:auto val="1"/>
        <c:lblAlgn val="ctr"/>
        <c:lblOffset val="100"/>
        <c:noMultiLvlLbl val="0"/>
      </c:catAx>
      <c:valAx>
        <c:axId val="302870464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249749504"/>
        <c:crosses val="autoZero"/>
        <c:crossBetween val="between"/>
      </c:valAx>
    </c:plotArea>
    <c:legend>
      <c:legendPos val="t"/>
      <c:layout/>
      <c:overlay val="0"/>
    </c:legend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39" tIns="46568" rIns="93139" bIns="46568" numCol="1" anchor="t" anchorCtr="0" compatLnSpc="1">
            <a:prstTxWarp prst="textNoShape">
              <a:avLst/>
            </a:prstTxWarp>
          </a:bodyPr>
          <a:lstStyle>
            <a:lvl1pPr defTabSz="932189">
              <a:defRPr sz="12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32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39" tIns="46568" rIns="93139" bIns="46568" numCol="1" anchor="t" anchorCtr="0" compatLnSpc="1">
            <a:prstTxWarp prst="textNoShape">
              <a:avLst/>
            </a:prstTxWarp>
          </a:bodyPr>
          <a:lstStyle>
            <a:lvl1pPr algn="r" defTabSz="930700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BBE0E422-3222-4826-A866-D38F45CAE5C4}" type="datetime1">
              <a:rPr lang="en-US"/>
              <a:pPr>
                <a:defRPr/>
              </a:pPr>
              <a:t>9/30/2014</a:t>
            </a:fld>
            <a:endParaRPr lang="en-US" dirty="0"/>
          </a:p>
        </p:txBody>
      </p:sp>
      <p:sp>
        <p:nvSpPr>
          <p:cNvPr id="1833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39" tIns="46568" rIns="93139" bIns="46568" numCol="1" anchor="b" anchorCtr="0" compatLnSpc="1">
            <a:prstTxWarp prst="textNoShape">
              <a:avLst/>
            </a:prstTxWarp>
          </a:bodyPr>
          <a:lstStyle>
            <a:lvl1pPr defTabSz="932189">
              <a:defRPr sz="12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33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39" tIns="46568" rIns="93139" bIns="46568" numCol="1" anchor="b" anchorCtr="0" compatLnSpc="1">
            <a:prstTxWarp prst="textNoShape">
              <a:avLst/>
            </a:prstTxWarp>
          </a:bodyPr>
          <a:lstStyle>
            <a:lvl1pPr algn="r" defTabSz="930700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D9A1F5BB-5C0B-4D1A-950C-6C01A0A5DC1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623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39" tIns="46568" rIns="93139" bIns="46568" numCol="1" anchor="t" anchorCtr="0" compatLnSpc="1">
            <a:prstTxWarp prst="textNoShape">
              <a:avLst/>
            </a:prstTxWarp>
          </a:bodyPr>
          <a:lstStyle>
            <a:lvl1pPr defTabSz="932189">
              <a:defRPr sz="12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39" tIns="46568" rIns="93139" bIns="46568" numCol="1" anchor="t" anchorCtr="0" compatLnSpc="1">
            <a:prstTxWarp prst="textNoShape">
              <a:avLst/>
            </a:prstTxWarp>
          </a:bodyPr>
          <a:lstStyle>
            <a:lvl1pPr algn="r" defTabSz="932189">
              <a:defRPr sz="12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71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4838"/>
            <a:ext cx="5607050" cy="418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39" tIns="46568" rIns="93139" bIns="4656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0"/>
            <a:r>
              <a:rPr lang="en-US" noProof="0" smtClean="0"/>
              <a:t>Second level</a:t>
            </a:r>
          </a:p>
          <a:p>
            <a:pPr lvl="0"/>
            <a:r>
              <a:rPr lang="en-US" noProof="0" smtClean="0"/>
              <a:t>Third level</a:t>
            </a:r>
          </a:p>
          <a:p>
            <a:pPr lvl="0"/>
            <a:r>
              <a:rPr lang="en-US" noProof="0" smtClean="0"/>
              <a:t>Fourth level</a:t>
            </a:r>
          </a:p>
          <a:p>
            <a:pPr lvl="0"/>
            <a:r>
              <a:rPr lang="en-US" noProof="0" smtClean="0"/>
              <a:t>Fifth level</a:t>
            </a:r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39" tIns="46568" rIns="93139" bIns="46568" numCol="1" anchor="b" anchorCtr="0" compatLnSpc="1">
            <a:prstTxWarp prst="textNoShape">
              <a:avLst/>
            </a:prstTxWarp>
          </a:bodyPr>
          <a:lstStyle>
            <a:lvl1pPr defTabSz="932189">
              <a:defRPr sz="12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39" tIns="46568" rIns="93139" bIns="46568" numCol="1" anchor="b" anchorCtr="0" compatLnSpc="1">
            <a:prstTxWarp prst="textNoShape">
              <a:avLst/>
            </a:prstTxWarp>
          </a:bodyPr>
          <a:lstStyle>
            <a:lvl1pPr algn="r" defTabSz="930700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3C51185C-8EDC-4916-8EAC-8ED0CEFF244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7408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ヒラギノ角ゴ Pro W3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ヒラギノ角ゴ Pro W3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ヒラギノ角ゴ Pro W3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ヒラギノ角ゴ Pro W3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584" tIns="46792" rIns="93584" bIns="46792" anchor="b"/>
          <a:lstStyle>
            <a:lvl1pPr defTabSz="6540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1pPr>
            <a:lvl2pPr marL="742950" indent="-285750" defTabSz="6540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2pPr>
            <a:lvl3pPr marL="1143000" indent="-228600" defTabSz="6540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3pPr>
            <a:lvl4pPr marL="1600200" indent="-228600" defTabSz="6540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4pPr>
            <a:lvl5pPr marL="2057400" indent="-228600" defTabSz="6540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5pPr>
            <a:lvl6pPr marL="2514600" indent="-228600" defTabSz="6540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6pPr>
            <a:lvl7pPr marL="2971800" indent="-228600" defTabSz="6540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7pPr>
            <a:lvl8pPr marL="3429000" indent="-228600" defTabSz="6540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8pPr>
            <a:lvl9pPr marL="3886200" indent="-228600" defTabSz="6540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D6DA950-5A95-4A48-87D0-7FC9D5294A82}" type="slidenum">
              <a:rPr lang="en-US" altLang="en-US" sz="1300">
                <a:solidFill>
                  <a:srgbClr val="000000"/>
                </a:solidFill>
                <a:latin typeface="Helvetica Neue Light"/>
                <a:cs typeface="Arial" pitchFamily="34" charset="0"/>
                <a:sym typeface="Helvetica Neue Light"/>
              </a:rPr>
              <a:pPr algn="r" eaLnBrk="1" hangingPunct="1">
                <a:spcBef>
                  <a:spcPct val="0"/>
                </a:spcBef>
              </a:pPr>
              <a:t>9</a:t>
            </a:fld>
            <a:endParaRPr lang="en-US" altLang="en-US" sz="1300">
              <a:solidFill>
                <a:srgbClr val="000000"/>
              </a:solidFill>
              <a:latin typeface="Helvetica Neue Light"/>
              <a:cs typeface="Arial" pitchFamily="34" charset="0"/>
              <a:sym typeface="Helvetica Neue Light"/>
            </a:endParaRPr>
          </a:p>
        </p:txBody>
      </p:sp>
      <p:sp>
        <p:nvSpPr>
          <p:cNvPr id="48131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542" tIns="46767" rIns="93542" bIns="46767"/>
          <a:lstStyle/>
          <a:p>
            <a:endParaRPr lang="en-US" altLang="en-US" smtClean="0">
              <a:latin typeface="Arial" pitchFamily="34" charset="0"/>
              <a:ea typeface="ヒラギノ角ゴ Pro W3"/>
              <a:cs typeface="ヒラギノ角ゴ Pro W3"/>
            </a:endParaRPr>
          </a:p>
        </p:txBody>
      </p:sp>
    </p:spTree>
    <p:extLst>
      <p:ext uri="{BB962C8B-B14F-4D97-AF65-F5344CB8AC3E}">
        <p14:creationId xmlns:p14="http://schemas.microsoft.com/office/powerpoint/2010/main" val="3832276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ea typeface="ヒラギノ角ゴ Pro W3"/>
              <a:cs typeface="ヒラギノ角ゴ Pro W3"/>
            </a:endParaRP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1pPr>
            <a:lvl2pPr marL="742950" indent="-285750" defTabSz="9302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2pPr>
            <a:lvl3pPr marL="1143000" indent="-228600" defTabSz="9302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3pPr>
            <a:lvl4pPr marL="1600200" indent="-228600" defTabSz="9302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4pPr>
            <a:lvl5pPr marL="2057400" indent="-228600" defTabSz="9302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9pPr>
          </a:lstStyle>
          <a:p>
            <a:pPr eaLnBrk="1" hangingPunct="1">
              <a:spcBef>
                <a:spcPct val="0"/>
              </a:spcBef>
            </a:pPr>
            <a:fld id="{377EC2FD-0142-41C3-AD63-46F01011C972}" type="slidenum">
              <a:rPr lang="en-US" altLang="en-US" smtClean="0">
                <a:cs typeface="Arial" pitchFamily="34" charset="0"/>
              </a:rPr>
              <a:pPr eaLnBrk="1" hangingPunct="1">
                <a:spcBef>
                  <a:spcPct val="0"/>
                </a:spcBef>
              </a:pPr>
              <a:t>25</a:t>
            </a:fld>
            <a:endParaRPr lang="en-US" altLang="en-US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868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  <a:ea typeface="ヒラギノ角ゴ Pro W3"/>
              <a:cs typeface="ヒラギノ角ゴ Pro W3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1pPr>
            <a:lvl2pPr marL="742950" indent="-285750" defTabSz="9302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2pPr>
            <a:lvl3pPr marL="1143000" indent="-228600" defTabSz="9302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3pPr>
            <a:lvl4pPr marL="1600200" indent="-228600" defTabSz="9302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4pPr>
            <a:lvl5pPr marL="2057400" indent="-228600" defTabSz="9302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9pPr>
          </a:lstStyle>
          <a:p>
            <a:pPr eaLnBrk="1" hangingPunct="1">
              <a:spcBef>
                <a:spcPct val="0"/>
              </a:spcBef>
            </a:pPr>
            <a:fld id="{C52066E7-9379-4E29-ABD6-F776A5140D83}" type="slidenum">
              <a:rPr lang="en-US" altLang="en-US" smtClean="0">
                <a:cs typeface="Arial" pitchFamily="34" charset="0"/>
              </a:rPr>
              <a:pPr eaLnBrk="1" hangingPunct="1">
                <a:spcBef>
                  <a:spcPct val="0"/>
                </a:spcBef>
              </a:pPr>
              <a:t>32</a:t>
            </a:fld>
            <a:endParaRPr lang="en-US" altLang="en-US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645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tinum Title P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2262188"/>
            <a:ext cx="2628900" cy="76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8" descr="li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" y="3340100"/>
            <a:ext cx="9080500" cy="2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5935663" y="5122863"/>
            <a:ext cx="2468562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buFont typeface="Wingdings" pitchFamily="2" charset="2"/>
              <a:buNone/>
              <a:defRPr/>
            </a:pPr>
            <a:r>
              <a:rPr lang="en-US" altLang="en-US" sz="1200" smtClean="0">
                <a:solidFill>
                  <a:srgbClr val="FFFFFF"/>
                </a:solidFill>
                <a:latin typeface="Calibri" pitchFamily="34" charset="0"/>
              </a:rPr>
              <a:t>Linked by Knowledge. </a:t>
            </a:r>
          </a:p>
          <a:p>
            <a:pPr algn="ctr" eaLnBrk="1" hangingPunct="1">
              <a:buFont typeface="Wingdings" pitchFamily="2" charset="2"/>
              <a:buNone/>
              <a:defRPr/>
            </a:pPr>
            <a:r>
              <a:rPr lang="en-US" altLang="en-US" sz="1200" smtClean="0">
                <a:solidFill>
                  <a:srgbClr val="FFFFFF"/>
                </a:solidFill>
                <a:latin typeface="Calibri" pitchFamily="34" charset="0"/>
              </a:rPr>
              <a:t>                Powered by People.</a:t>
            </a:r>
          </a:p>
          <a:p>
            <a:pPr eaLnBrk="1" hangingPunct="1">
              <a:defRPr/>
            </a:pPr>
            <a:endParaRPr lang="en-US" altLang="en-US" smtClean="0">
              <a:solidFill>
                <a:srgbClr val="000000"/>
              </a:solidFill>
            </a:endParaRPr>
          </a:p>
        </p:txBody>
      </p:sp>
      <p:pic>
        <p:nvPicPr>
          <p:cNvPr id="12" name="Picture 10" descr="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2262188"/>
            <a:ext cx="2628900" cy="76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1" descr="lin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" y="3340100"/>
            <a:ext cx="9080500" cy="2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5"/>
          <p:cNvSpPr txBox="1">
            <a:spLocks noChangeArrowheads="1"/>
          </p:cNvSpPr>
          <p:nvPr userDrawn="1"/>
        </p:nvSpPr>
        <p:spPr bwMode="auto">
          <a:xfrm>
            <a:off x="5935663" y="5122863"/>
            <a:ext cx="2468562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buFont typeface="Wingdings" pitchFamily="2" charset="2"/>
              <a:buNone/>
              <a:defRPr/>
            </a:pPr>
            <a:r>
              <a:rPr lang="en-US" altLang="en-US" sz="1200" smtClean="0">
                <a:solidFill>
                  <a:srgbClr val="FFFFFF"/>
                </a:solidFill>
                <a:latin typeface="Calibri" pitchFamily="34" charset="0"/>
              </a:rPr>
              <a:t>Linked by Knowledge. </a:t>
            </a:r>
          </a:p>
          <a:p>
            <a:pPr algn="ctr" eaLnBrk="1" hangingPunct="1">
              <a:buFont typeface="Wingdings" pitchFamily="2" charset="2"/>
              <a:buNone/>
              <a:defRPr/>
            </a:pPr>
            <a:r>
              <a:rPr lang="en-US" altLang="en-US" sz="1200" smtClean="0">
                <a:solidFill>
                  <a:srgbClr val="FFFFFF"/>
                </a:solidFill>
                <a:latin typeface="Calibri" pitchFamily="34" charset="0"/>
              </a:rPr>
              <a:t>                Powered by People.</a:t>
            </a:r>
          </a:p>
          <a:p>
            <a:pPr eaLnBrk="1" hangingPunct="1">
              <a:defRPr/>
            </a:pPr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217488" y="6488114"/>
            <a:ext cx="2192337" cy="369886"/>
          </a:xfrm>
        </p:spPr>
        <p:txBody>
          <a:bodyPr anchor="ctr">
            <a:noAutofit/>
          </a:bodyPr>
          <a:lstStyle>
            <a:lvl1pPr>
              <a:buNone/>
              <a:defRPr sz="1000" baseline="0">
                <a:solidFill>
                  <a:schemeClr val="bg1"/>
                </a:solidFill>
              </a:defRPr>
            </a:lvl1pPr>
            <a:lvl2pPr>
              <a:buNone/>
              <a:defRPr sz="1000">
                <a:solidFill>
                  <a:schemeClr val="bg1"/>
                </a:solidFill>
              </a:defRPr>
            </a:lvl2pPr>
            <a:lvl3pPr>
              <a:buNone/>
              <a:defRPr sz="1000"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 sz="1000">
                <a:solidFill>
                  <a:schemeClr val="bg1"/>
                </a:solidFill>
              </a:defRPr>
            </a:lvl4pPr>
            <a:lvl5pPr>
              <a:buFont typeface="Arial" pitchFamily="34" charset="0"/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11"/>
          </p:nvPr>
        </p:nvSpPr>
        <p:spPr>
          <a:xfrm>
            <a:off x="2931660" y="6488114"/>
            <a:ext cx="3004683" cy="369886"/>
          </a:xfrm>
        </p:spPr>
        <p:txBody>
          <a:bodyPr anchor="ctr">
            <a:noAutofit/>
          </a:bodyPr>
          <a:lstStyle>
            <a:lvl1pPr>
              <a:buNone/>
              <a:defRPr sz="1000" baseline="0">
                <a:solidFill>
                  <a:schemeClr val="bg1"/>
                </a:solidFill>
              </a:defRPr>
            </a:lvl1pPr>
            <a:lvl2pPr>
              <a:buNone/>
              <a:defRPr sz="1000">
                <a:solidFill>
                  <a:schemeClr val="bg1"/>
                </a:solidFill>
              </a:defRPr>
            </a:lvl2pPr>
            <a:lvl3pPr>
              <a:buNone/>
              <a:defRPr sz="1000"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 sz="1000">
                <a:solidFill>
                  <a:schemeClr val="bg1"/>
                </a:solidFill>
              </a:defRPr>
            </a:lvl4pPr>
            <a:lvl5pPr>
              <a:buFont typeface="Arial" pitchFamily="34" charset="0"/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2"/>
          </p:nvPr>
        </p:nvSpPr>
        <p:spPr>
          <a:xfrm>
            <a:off x="6357032" y="6488114"/>
            <a:ext cx="2540226" cy="369886"/>
          </a:xfrm>
        </p:spPr>
        <p:txBody>
          <a:bodyPr anchor="ctr">
            <a:noAutofit/>
          </a:bodyPr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  <a:lvl2pPr>
              <a:buNone/>
              <a:defRPr sz="1000">
                <a:solidFill>
                  <a:schemeClr val="bg1"/>
                </a:solidFill>
              </a:defRPr>
            </a:lvl2pPr>
            <a:lvl3pPr>
              <a:buNone/>
              <a:defRPr sz="1000"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 sz="1000">
                <a:solidFill>
                  <a:schemeClr val="bg1"/>
                </a:solidFill>
              </a:defRPr>
            </a:lvl4pPr>
            <a:lvl5pPr>
              <a:buFont typeface="Arial" pitchFamily="34" charset="0"/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755196" y="3425372"/>
            <a:ext cx="6488113" cy="1465263"/>
          </a:xfrm>
        </p:spPr>
        <p:txBody>
          <a:bodyPr>
            <a:normAutofit/>
          </a:bodyPr>
          <a:lstStyle>
            <a:lvl1pPr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8064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tinum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49024" y="1668463"/>
            <a:ext cx="4019550" cy="45291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13"/>
          </p:nvPr>
        </p:nvSpPr>
        <p:spPr>
          <a:xfrm>
            <a:off x="4819424" y="1668463"/>
            <a:ext cx="4019550" cy="45291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E0FE83-D9A6-45EB-A00F-B2D5B6D077E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148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tinum Two Content With Sub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86000"/>
            <a:ext cx="4038600" cy="3840166"/>
          </a:xfrm>
          <a:prstGeom prst="rect">
            <a:avLst/>
          </a:prstGeom>
        </p:spPr>
        <p:txBody>
          <a:bodyPr rtlCol="0">
            <a:normAutofit/>
          </a:bodyPr>
          <a:lstStyle>
            <a:lvl1pPr marL="457200" indent="-457200" algn="l" rtl="0" eaLnBrk="0" fontAlgn="base" hangingPunct="0">
              <a:spcBef>
                <a:spcPts val="0"/>
              </a:spcBef>
              <a:spcAft>
                <a:spcPct val="0"/>
              </a:spcAft>
              <a:buFont typeface="Wingdings" pitchFamily="2" charset="2"/>
              <a:buChar char="§"/>
              <a:defRPr lang="en-US" sz="2000" dirty="0" smtClean="0">
                <a:latin typeface="Arial" pitchFamily="34" charset="0"/>
                <a:cs typeface="Arial" pitchFamily="34" charset="0"/>
              </a:defRPr>
            </a:lvl1pPr>
            <a:lvl2pPr marL="914400" indent="-457200" algn="l" rtl="0" eaLnBrk="0" fontAlgn="base" hangingPunct="0">
              <a:spcBef>
                <a:spcPts val="0"/>
              </a:spcBef>
              <a:spcAft>
                <a:spcPct val="0"/>
              </a:spcAft>
              <a:buFont typeface="Arial" pitchFamily="34" charset="0"/>
              <a:buChar char="̶"/>
              <a:defRPr lang="en-US" sz="1800" dirty="0" smtClean="0">
                <a:latin typeface="Arial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defRPr lang="en-US" sz="1400" dirty="0" smtClean="0">
                <a:solidFill>
                  <a:srgbClr val="3A3A3A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3pPr>
            <a:lvl4pPr marL="11477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en-US" sz="1400" dirty="0" smtClean="0">
                <a:solidFill>
                  <a:srgbClr val="3A3A3A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4pPr>
            <a:lvl5pPr algn="l" rtl="0" eaLnBrk="0" fontAlgn="base" hangingPunct="0">
              <a:spcBef>
                <a:spcPct val="20000"/>
              </a:spcBef>
              <a:spcAft>
                <a:spcPct val="0"/>
              </a:spcAft>
              <a:defRPr lang="en-US" sz="1400" dirty="0" smtClean="0">
                <a:solidFill>
                  <a:srgbClr val="3A3A3A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2"/>
          </p:nvPr>
        </p:nvSpPr>
        <p:spPr>
          <a:xfrm>
            <a:off x="4800599" y="2286000"/>
            <a:ext cx="4038601" cy="3840166"/>
          </a:xfrm>
          <a:prstGeom prst="rect">
            <a:avLst/>
          </a:prstGeom>
        </p:spPr>
        <p:txBody>
          <a:bodyPr rtlCol="0">
            <a:normAutofit/>
          </a:bodyPr>
          <a:lstStyle>
            <a:lvl1pPr marL="457200" indent="-457200" algn="l" rtl="0" eaLnBrk="0" fontAlgn="base" hangingPunct="0">
              <a:spcBef>
                <a:spcPts val="0"/>
              </a:spcBef>
              <a:spcAft>
                <a:spcPct val="0"/>
              </a:spcAft>
              <a:buFont typeface="Wingdings" pitchFamily="2" charset="2"/>
              <a:buChar char="§"/>
              <a:defRPr lang="en-US" sz="2000" dirty="0" smtClean="0">
                <a:latin typeface="Arial" pitchFamily="34" charset="0"/>
                <a:cs typeface="Arial" pitchFamily="34" charset="0"/>
              </a:defRPr>
            </a:lvl1pPr>
            <a:lvl2pPr marL="914400" indent="-457200" algn="l" rtl="0" eaLnBrk="0" fontAlgn="base" hangingPunct="0">
              <a:spcBef>
                <a:spcPts val="0"/>
              </a:spcBef>
              <a:spcAft>
                <a:spcPct val="0"/>
              </a:spcAft>
              <a:buFont typeface="Arial" pitchFamily="34" charset="0"/>
              <a:buChar char="̶"/>
              <a:defRPr lang="en-US" sz="1800" dirty="0" smtClean="0">
                <a:latin typeface="Arial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defRPr lang="en-US" sz="1400" dirty="0" smtClean="0">
                <a:solidFill>
                  <a:srgbClr val="3A3A3A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3pPr>
            <a:lvl4pPr marL="11477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en-US" sz="1400" dirty="0" smtClean="0">
                <a:solidFill>
                  <a:srgbClr val="3A3A3A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4pPr>
            <a:lvl5pPr algn="l" rtl="0" eaLnBrk="0" fontAlgn="base" hangingPunct="0">
              <a:spcBef>
                <a:spcPct val="20000"/>
              </a:spcBef>
              <a:spcAft>
                <a:spcPct val="0"/>
              </a:spcAft>
              <a:defRPr lang="en-US" sz="1400" dirty="0" smtClean="0">
                <a:solidFill>
                  <a:srgbClr val="3A3A3A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457200" y="1524000"/>
            <a:ext cx="4038600" cy="685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457200" indent="-457200" algn="ctr" rtl="0" eaLnBrk="0" fontAlgn="base" hangingPunct="0">
              <a:spcBef>
                <a:spcPts val="0"/>
              </a:spcBef>
              <a:spcAft>
                <a:spcPct val="0"/>
              </a:spcAft>
              <a:buFont typeface="Wingdings" pitchFamily="2" charset="2"/>
              <a:buNone/>
              <a:defRPr lang="en-US" sz="2400" b="1" dirty="0" smtClean="0">
                <a:latin typeface="Arial" pitchFamily="34" charset="0"/>
                <a:cs typeface="Arial" pitchFamily="34" charset="0"/>
              </a:defRPr>
            </a:lvl1pPr>
            <a:lvl2pPr marL="914400" indent="-457200" algn="l" rtl="0" eaLnBrk="0" fontAlgn="base" hangingPunct="0">
              <a:spcBef>
                <a:spcPts val="0"/>
              </a:spcBef>
              <a:spcAft>
                <a:spcPct val="0"/>
              </a:spcAft>
              <a:buFont typeface="Arial" pitchFamily="34" charset="0"/>
              <a:buChar char="̶"/>
              <a:defRPr lang="en-US" sz="1800" dirty="0" smtClean="0">
                <a:latin typeface="Arial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defRPr lang="en-US" sz="1400" dirty="0" smtClean="0">
                <a:solidFill>
                  <a:srgbClr val="3A3A3A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3pPr>
            <a:lvl4pPr marL="11477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en-US" sz="1400" dirty="0" smtClean="0">
                <a:solidFill>
                  <a:srgbClr val="3A3A3A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4pPr>
            <a:lvl5pPr algn="l" rtl="0" eaLnBrk="0" fontAlgn="base" hangingPunct="0">
              <a:spcBef>
                <a:spcPct val="20000"/>
              </a:spcBef>
              <a:spcAft>
                <a:spcPct val="0"/>
              </a:spcAft>
              <a:defRPr lang="en-US" sz="1400" dirty="0" smtClean="0">
                <a:solidFill>
                  <a:srgbClr val="3A3A3A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4"/>
          </p:nvPr>
        </p:nvSpPr>
        <p:spPr>
          <a:xfrm>
            <a:off x="4800600" y="1524000"/>
            <a:ext cx="4038600" cy="685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457200" indent="-457200" algn="ctr" rtl="0" eaLnBrk="0" fontAlgn="base" hangingPunct="0">
              <a:spcBef>
                <a:spcPts val="0"/>
              </a:spcBef>
              <a:spcAft>
                <a:spcPct val="0"/>
              </a:spcAft>
              <a:buFont typeface="Wingdings" pitchFamily="2" charset="2"/>
              <a:buNone/>
              <a:defRPr lang="en-US" sz="2400" b="1" dirty="0" smtClean="0">
                <a:latin typeface="Arial" pitchFamily="34" charset="0"/>
                <a:cs typeface="Arial" pitchFamily="34" charset="0"/>
              </a:defRPr>
            </a:lvl1pPr>
            <a:lvl2pPr marL="914400" indent="-457200" algn="l" rtl="0" eaLnBrk="0" fontAlgn="base" hangingPunct="0">
              <a:spcBef>
                <a:spcPts val="0"/>
              </a:spcBef>
              <a:spcAft>
                <a:spcPct val="0"/>
              </a:spcAft>
              <a:buFont typeface="Arial" pitchFamily="34" charset="0"/>
              <a:buChar char="̶"/>
              <a:defRPr lang="en-US" sz="1800" dirty="0" smtClean="0">
                <a:latin typeface="Arial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defRPr lang="en-US" sz="1400" dirty="0" smtClean="0">
                <a:solidFill>
                  <a:srgbClr val="3A3A3A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3pPr>
            <a:lvl4pPr marL="11477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en-US" sz="1400" dirty="0" smtClean="0">
                <a:solidFill>
                  <a:srgbClr val="3A3A3A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4pPr>
            <a:lvl5pPr algn="l" rtl="0" eaLnBrk="0" fontAlgn="base" hangingPunct="0">
              <a:spcBef>
                <a:spcPct val="20000"/>
              </a:spcBef>
              <a:spcAft>
                <a:spcPct val="0"/>
              </a:spcAft>
              <a:defRPr lang="en-US" sz="1400" dirty="0" smtClean="0">
                <a:solidFill>
                  <a:srgbClr val="3A3A3A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8153400" y="6519863"/>
            <a:ext cx="884238" cy="246062"/>
          </a:xfrm>
        </p:spPr>
        <p:txBody>
          <a:bodyPr/>
          <a:lstStyle>
            <a:lvl1pPr algn="r">
              <a:defRPr sz="900">
                <a:solidFill>
                  <a:srgbClr val="000000">
                    <a:tint val="75000"/>
                  </a:srgbClr>
                </a:solidFill>
              </a:defRPr>
            </a:lvl1pPr>
          </a:lstStyle>
          <a:p>
            <a:pPr>
              <a:defRPr/>
            </a:pPr>
            <a:fld id="{B5371DBC-20EC-4FBC-8DC8-D1C0DBCFF2B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16"/>
          </p:nvPr>
        </p:nvSpPr>
        <p:spPr>
          <a:xfrm>
            <a:off x="3429000" y="6519863"/>
            <a:ext cx="4495800" cy="246062"/>
          </a:xfrm>
        </p:spPr>
        <p:txBody>
          <a:bodyPr/>
          <a:lstStyle>
            <a:lvl1pPr algn="ctr">
              <a:defRPr sz="900">
                <a:solidFill>
                  <a:srgbClr val="000000">
                    <a:tint val="75000"/>
                  </a:srgbClr>
                </a:solidFill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80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EE5EE361-5E9E-4976-9442-C7C8A8F9143A}" type="datetimeFigureOut">
              <a:rPr lang="en-US"/>
              <a:pPr>
                <a:defRPr/>
              </a:pPr>
              <a:t>9/30/2014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A8FE4F8-C19B-4BD7-8A20-48D812A213C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760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tinum Blank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A65DCF-EA96-45F8-8E61-532E2E7D7E2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762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tinum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508001" y="1640114"/>
            <a:ext cx="8229600" cy="4630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C83DEF-AF65-45ED-897B-301EAAF70B2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654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tinum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2"/>
          </p:nvPr>
        </p:nvSpPr>
        <p:spPr>
          <a:xfrm>
            <a:off x="479425" y="1524000"/>
            <a:ext cx="8215313" cy="4687888"/>
          </a:xfrm>
        </p:spPr>
        <p:txBody>
          <a:bodyPr rtlCol="0">
            <a:normAutofit/>
          </a:bodyPr>
          <a:lstStyle/>
          <a:p>
            <a:pPr lvl="0"/>
            <a:r>
              <a:rPr lang="en-US" noProof="0" dirty="0" smtClean="0"/>
              <a:t>Click icon to add table</a:t>
            </a:r>
            <a:endParaRPr lang="en-US" noProof="0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A9E1E3-E80C-433E-9119-ED3270393AF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289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tinum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49024" y="1668463"/>
            <a:ext cx="4019550" cy="45291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13"/>
          </p:nvPr>
        </p:nvSpPr>
        <p:spPr>
          <a:xfrm>
            <a:off x="4819424" y="1668463"/>
            <a:ext cx="4019550" cy="45291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9D93D8-D52B-41EE-859A-CCE537435A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599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atinum Title P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 descr="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2262188"/>
            <a:ext cx="2628900" cy="76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8" descr="lin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" y="3340100"/>
            <a:ext cx="9080500" cy="2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5935663" y="5122863"/>
            <a:ext cx="2468562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buFont typeface="Wingdings" pitchFamily="2" charset="2"/>
              <a:buNone/>
              <a:defRPr/>
            </a:pPr>
            <a:r>
              <a:rPr lang="en-US" altLang="en-US" sz="1200" smtClean="0">
                <a:solidFill>
                  <a:srgbClr val="FFFFFF"/>
                </a:solidFill>
                <a:latin typeface="Calibri" pitchFamily="34" charset="0"/>
              </a:rPr>
              <a:t>Linked by Knowledge. </a:t>
            </a:r>
          </a:p>
          <a:p>
            <a:pPr algn="ctr" eaLnBrk="1" hangingPunct="1">
              <a:buFont typeface="Wingdings" pitchFamily="2" charset="2"/>
              <a:buNone/>
              <a:defRPr/>
            </a:pPr>
            <a:r>
              <a:rPr lang="en-US" altLang="en-US" sz="1200" smtClean="0">
                <a:solidFill>
                  <a:srgbClr val="FFFFFF"/>
                </a:solidFill>
                <a:latin typeface="Calibri" pitchFamily="34" charset="0"/>
              </a:rPr>
              <a:t>                Powered by People.</a:t>
            </a:r>
          </a:p>
          <a:p>
            <a:pPr eaLnBrk="1" hangingPunct="1">
              <a:defRPr/>
            </a:pPr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217488" y="6488114"/>
            <a:ext cx="2192337" cy="369886"/>
          </a:xfrm>
        </p:spPr>
        <p:txBody>
          <a:bodyPr anchor="ctr">
            <a:noAutofit/>
          </a:bodyPr>
          <a:lstStyle>
            <a:lvl1pPr>
              <a:buNone/>
              <a:defRPr sz="1000" baseline="0">
                <a:solidFill>
                  <a:schemeClr val="bg1"/>
                </a:solidFill>
              </a:defRPr>
            </a:lvl1pPr>
            <a:lvl2pPr>
              <a:buNone/>
              <a:defRPr sz="1000">
                <a:solidFill>
                  <a:schemeClr val="bg1"/>
                </a:solidFill>
              </a:defRPr>
            </a:lvl2pPr>
            <a:lvl3pPr>
              <a:buNone/>
              <a:defRPr sz="1000"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 sz="1000">
                <a:solidFill>
                  <a:schemeClr val="bg1"/>
                </a:solidFill>
              </a:defRPr>
            </a:lvl4pPr>
            <a:lvl5pPr>
              <a:buFont typeface="Arial" pitchFamily="34" charset="0"/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11"/>
          </p:nvPr>
        </p:nvSpPr>
        <p:spPr>
          <a:xfrm>
            <a:off x="2931660" y="6488114"/>
            <a:ext cx="3004683" cy="369886"/>
          </a:xfrm>
        </p:spPr>
        <p:txBody>
          <a:bodyPr anchor="ctr">
            <a:noAutofit/>
          </a:bodyPr>
          <a:lstStyle>
            <a:lvl1pPr>
              <a:buNone/>
              <a:defRPr sz="1000" baseline="0">
                <a:solidFill>
                  <a:schemeClr val="bg1"/>
                </a:solidFill>
              </a:defRPr>
            </a:lvl1pPr>
            <a:lvl2pPr>
              <a:buNone/>
              <a:defRPr sz="1000">
                <a:solidFill>
                  <a:schemeClr val="bg1"/>
                </a:solidFill>
              </a:defRPr>
            </a:lvl2pPr>
            <a:lvl3pPr>
              <a:buNone/>
              <a:defRPr sz="1000"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 sz="1000">
                <a:solidFill>
                  <a:schemeClr val="bg1"/>
                </a:solidFill>
              </a:defRPr>
            </a:lvl4pPr>
            <a:lvl5pPr>
              <a:buFont typeface="Arial" pitchFamily="34" charset="0"/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2"/>
          </p:nvPr>
        </p:nvSpPr>
        <p:spPr>
          <a:xfrm>
            <a:off x="6357032" y="6488114"/>
            <a:ext cx="2540226" cy="369886"/>
          </a:xfrm>
        </p:spPr>
        <p:txBody>
          <a:bodyPr anchor="ctr">
            <a:noAutofit/>
          </a:bodyPr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  <a:lvl2pPr>
              <a:buNone/>
              <a:defRPr sz="1000">
                <a:solidFill>
                  <a:schemeClr val="bg1"/>
                </a:solidFill>
              </a:defRPr>
            </a:lvl2pPr>
            <a:lvl3pPr>
              <a:buNone/>
              <a:defRPr sz="1000"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 sz="1000">
                <a:solidFill>
                  <a:schemeClr val="bg1"/>
                </a:solidFill>
              </a:defRPr>
            </a:lvl4pPr>
            <a:lvl5pPr>
              <a:buFont typeface="Arial" pitchFamily="34" charset="0"/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755196" y="3425372"/>
            <a:ext cx="6488113" cy="1465263"/>
          </a:xfrm>
        </p:spPr>
        <p:txBody>
          <a:bodyPr>
            <a:normAutofit/>
          </a:bodyPr>
          <a:lstStyle>
            <a:lvl1pPr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8695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tinum Blank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601779-C2C8-434C-8ADB-311725E5D78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029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tinum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508001" y="1640114"/>
            <a:ext cx="8229600" cy="4630511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A2CF80-D2D0-4718-8072-3C21F1BA7B2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tinum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2"/>
          </p:nvPr>
        </p:nvSpPr>
        <p:spPr>
          <a:xfrm>
            <a:off x="479425" y="1524000"/>
            <a:ext cx="8215313" cy="4687888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9B616B-E34A-44CB-8818-3A246A27171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649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5" descr="TOPBAR.jp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9144000" cy="141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75438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477000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rgbClr val="000000"/>
                </a:solidFill>
                <a:latin typeface="+mn-lt"/>
                <a:cs typeface="Calibri"/>
              </a:defRPr>
            </a:lvl1pPr>
          </a:lstStyle>
          <a:p>
            <a:pPr>
              <a:defRPr/>
            </a:pPr>
            <a:fld id="{BB5BFB68-E43E-4203-AAE1-B6FF047AEAC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2238375" y="6477000"/>
            <a:ext cx="449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Title Placeholder 8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pic>
        <p:nvPicPr>
          <p:cNvPr id="1031" name="Picture 6" descr="TOPBAR.jp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9144000" cy="141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93" r:id="rId1"/>
    <p:sldLayoutId id="2147485094" r:id="rId2"/>
    <p:sldLayoutId id="2147485095" r:id="rId3"/>
    <p:sldLayoutId id="2147485096" r:id="rId4"/>
    <p:sldLayoutId id="2147485097" r:id="rId5"/>
    <p:sldLayoutId id="2147485098" r:id="rId6"/>
    <p:sldLayoutId id="2147485099" r:id="rId7"/>
    <p:sldLayoutId id="2147485100" r:id="rId8"/>
    <p:sldLayoutId id="2147485101" r:id="rId9"/>
    <p:sldLayoutId id="2147485102" r:id="rId10"/>
    <p:sldLayoutId id="2147485103" r:id="rId11"/>
    <p:sldLayoutId id="2147485104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cs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cs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cs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cs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cs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cs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cs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cs typeface="Arial" pitchFamily="34" charset="0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200">
          <a:solidFill>
            <a:schemeClr val="tx1"/>
          </a:solidFill>
          <a:latin typeface="Arial" pitchFamily="34" charset="0"/>
          <a:cs typeface="Arial" pitchFamily="34" charset="0"/>
        </a:defRPr>
      </a:lvl1pPr>
      <a:lvl2pPr marL="914400" indent="-457200" algn="l" rtl="0" eaLnBrk="0" fontAlgn="base" hangingPunct="0">
        <a:spcBef>
          <a:spcPct val="20000"/>
        </a:spcBef>
        <a:spcAft>
          <a:spcPct val="0"/>
        </a:spcAft>
        <a:buChar char="̶"/>
        <a:defRPr>
          <a:solidFill>
            <a:schemeClr val="tx1"/>
          </a:solidFill>
          <a:latin typeface="Arial" pitchFamily="34" charset="0"/>
          <a:cs typeface="Arial" pitchFamily="34" charset="0"/>
        </a:defRPr>
      </a:lvl2pPr>
      <a:lvl3pPr marL="1147763" indent="-23336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ü"/>
        <a:defRPr sz="1400">
          <a:solidFill>
            <a:schemeClr val="tx1"/>
          </a:solidFill>
          <a:latin typeface="Arial" pitchFamily="34" charset="0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pitchFamily="34" charset="0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  <a:cs typeface="Arial" pitchFamily="34" charset="0"/>
        </a:defRPr>
      </a:lvl9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jpe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jpe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jpeg"/><Relationship Id="rId10" Type="http://schemas.openxmlformats.org/officeDocument/2006/relationships/image" Target="../media/image53.png"/><Relationship Id="rId4" Type="http://schemas.openxmlformats.org/officeDocument/2006/relationships/image" Target="../media/image47.jpeg"/><Relationship Id="rId9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image" Target="../media/image45.png"/><Relationship Id="rId7" Type="http://schemas.openxmlformats.org/officeDocument/2006/relationships/image" Target="../media/image58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11" Type="http://schemas.openxmlformats.org/officeDocument/2006/relationships/image" Target="../media/image47.jpeg"/><Relationship Id="rId5" Type="http://schemas.openxmlformats.org/officeDocument/2006/relationships/image" Target="../media/image57.jpeg"/><Relationship Id="rId10" Type="http://schemas.openxmlformats.org/officeDocument/2006/relationships/image" Target="../media/image61.jpeg"/><Relationship Id="rId4" Type="http://schemas.openxmlformats.org/officeDocument/2006/relationships/image" Target="../media/image56.png"/><Relationship Id="rId9" Type="http://schemas.openxmlformats.org/officeDocument/2006/relationships/image" Target="../media/image60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13" Type="http://schemas.openxmlformats.org/officeDocument/2006/relationships/image" Target="../media/image74.jpeg"/><Relationship Id="rId18" Type="http://schemas.openxmlformats.org/officeDocument/2006/relationships/image" Target="../media/image79.jpeg"/><Relationship Id="rId26" Type="http://schemas.openxmlformats.org/officeDocument/2006/relationships/image" Target="../media/image87.jpeg"/><Relationship Id="rId3" Type="http://schemas.openxmlformats.org/officeDocument/2006/relationships/image" Target="../media/image64.jpeg"/><Relationship Id="rId21" Type="http://schemas.openxmlformats.org/officeDocument/2006/relationships/image" Target="../media/image82.jpeg"/><Relationship Id="rId7" Type="http://schemas.openxmlformats.org/officeDocument/2006/relationships/image" Target="../media/image68.jpeg"/><Relationship Id="rId12" Type="http://schemas.openxmlformats.org/officeDocument/2006/relationships/image" Target="../media/image73.jpeg"/><Relationship Id="rId17" Type="http://schemas.openxmlformats.org/officeDocument/2006/relationships/image" Target="../media/image78.jpeg"/><Relationship Id="rId25" Type="http://schemas.openxmlformats.org/officeDocument/2006/relationships/image" Target="../media/image86.png"/><Relationship Id="rId2" Type="http://schemas.openxmlformats.org/officeDocument/2006/relationships/image" Target="../media/image63.jpeg"/><Relationship Id="rId16" Type="http://schemas.openxmlformats.org/officeDocument/2006/relationships/image" Target="../media/image77.jpeg"/><Relationship Id="rId20" Type="http://schemas.openxmlformats.org/officeDocument/2006/relationships/image" Target="../media/image81.jpeg"/><Relationship Id="rId29" Type="http://schemas.openxmlformats.org/officeDocument/2006/relationships/image" Target="../media/image9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jpeg"/><Relationship Id="rId11" Type="http://schemas.openxmlformats.org/officeDocument/2006/relationships/image" Target="../media/image72.jpeg"/><Relationship Id="rId24" Type="http://schemas.openxmlformats.org/officeDocument/2006/relationships/image" Target="../media/image85.jpeg"/><Relationship Id="rId5" Type="http://schemas.openxmlformats.org/officeDocument/2006/relationships/image" Target="../media/image66.jpeg"/><Relationship Id="rId15" Type="http://schemas.openxmlformats.org/officeDocument/2006/relationships/image" Target="../media/image76.jpeg"/><Relationship Id="rId23" Type="http://schemas.openxmlformats.org/officeDocument/2006/relationships/image" Target="../media/image84.jpeg"/><Relationship Id="rId28" Type="http://schemas.openxmlformats.org/officeDocument/2006/relationships/image" Target="../media/image89.png"/><Relationship Id="rId10" Type="http://schemas.openxmlformats.org/officeDocument/2006/relationships/image" Target="../media/image71.jpeg"/><Relationship Id="rId19" Type="http://schemas.openxmlformats.org/officeDocument/2006/relationships/image" Target="../media/image80.jpeg"/><Relationship Id="rId4" Type="http://schemas.openxmlformats.org/officeDocument/2006/relationships/image" Target="../media/image65.jpeg"/><Relationship Id="rId9" Type="http://schemas.openxmlformats.org/officeDocument/2006/relationships/image" Target="../media/image70.jpeg"/><Relationship Id="rId14" Type="http://schemas.openxmlformats.org/officeDocument/2006/relationships/image" Target="../media/image75.jpeg"/><Relationship Id="rId22" Type="http://schemas.openxmlformats.org/officeDocument/2006/relationships/image" Target="../media/image83.jpeg"/><Relationship Id="rId27" Type="http://schemas.openxmlformats.org/officeDocument/2006/relationships/image" Target="../media/image8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jpe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Relationship Id="rId1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Content Placeholder 2"/>
          <p:cNvSpPr>
            <a:spLocks noGrp="1"/>
          </p:cNvSpPr>
          <p:nvPr>
            <p:ph sz="quarter" idx="11"/>
          </p:nvPr>
        </p:nvSpPr>
        <p:spPr>
          <a:xfrm>
            <a:off x="2932113" y="6488113"/>
            <a:ext cx="3003550" cy="369887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4339" name="Content Placeholder 3"/>
          <p:cNvSpPr>
            <a:spLocks noGrp="1"/>
          </p:cNvSpPr>
          <p:nvPr>
            <p:ph sz="quarter" idx="12"/>
          </p:nvPr>
        </p:nvSpPr>
        <p:spPr>
          <a:xfrm>
            <a:off x="6356350" y="6488113"/>
            <a:ext cx="2541588" cy="369887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4340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55650" y="3425825"/>
            <a:ext cx="6488113" cy="1465263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 smtClean="0"/>
              <a:t>Essentials of Hispanic Marketing: Media Landscape</a:t>
            </a:r>
          </a:p>
        </p:txBody>
      </p:sp>
      <p:sp>
        <p:nvSpPr>
          <p:cNvPr id="14341" name="Content Placeholder 5"/>
          <p:cNvSpPr>
            <a:spLocks noGrp="1"/>
          </p:cNvSpPr>
          <p:nvPr>
            <p:ph sz="quarter" idx="10"/>
          </p:nvPr>
        </p:nvSpPr>
        <p:spPr>
          <a:xfrm>
            <a:off x="217488" y="6488113"/>
            <a:ext cx="2192337" cy="369887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973638" y="3205163"/>
            <a:ext cx="4184650" cy="365283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2355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 smtClean="0"/>
              <a:t>Bicultural Hispanics Are More Likely to Prefer Spanish-Language Versions of Advertisements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2409825"/>
            <a:ext cx="9158288" cy="79533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4025" y="2409825"/>
            <a:ext cx="7400925" cy="795338"/>
          </a:xfrm>
          <a:prstGeom prst="rect">
            <a:avLst/>
          </a:prstGeom>
          <a:solidFill>
            <a:schemeClr val="accent2">
              <a:lumMod val="75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4800" b="1" spc="-150" dirty="0">
                <a:solidFill>
                  <a:schemeClr val="bg1"/>
                </a:solidFill>
                <a:cs typeface="Arial" pitchFamily="34" charset="0"/>
              </a:rPr>
              <a:t>Bicultural Hispanics</a:t>
            </a:r>
          </a:p>
        </p:txBody>
      </p:sp>
      <p:sp>
        <p:nvSpPr>
          <p:cNvPr id="9" name="Rectangle 8"/>
          <p:cNvSpPr/>
          <p:nvPr/>
        </p:nvSpPr>
        <p:spPr>
          <a:xfrm>
            <a:off x="454025" y="3349625"/>
            <a:ext cx="3340100" cy="14684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500" b="1" dirty="0">
                <a:solidFill>
                  <a:schemeClr val="tx1"/>
                </a:solidFill>
                <a:cs typeface="Arial" pitchFamily="34" charset="0"/>
              </a:rPr>
              <a:t>62%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1385888"/>
            <a:ext cx="9158288" cy="5676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23560" name="TextBox 7"/>
          <p:cNvSpPr txBox="1">
            <a:spLocks noChangeArrowheads="1"/>
          </p:cNvSpPr>
          <p:nvPr/>
        </p:nvSpPr>
        <p:spPr bwMode="auto">
          <a:xfrm>
            <a:off x="0" y="1463965"/>
            <a:ext cx="91313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̶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 err="1">
                <a:solidFill>
                  <a:schemeClr val="bg1"/>
                </a:solidFill>
              </a:rPr>
              <a:t>VozLatinum</a:t>
            </a:r>
            <a:r>
              <a:rPr lang="en-US" altLang="en-US" b="1" dirty="0">
                <a:solidFill>
                  <a:schemeClr val="bg1"/>
                </a:solidFill>
              </a:rPr>
              <a:t> Paired English / Spanish Ad Preference Testing (2014)</a:t>
            </a:r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6" name="Left Brace 5"/>
          <p:cNvSpPr/>
          <p:nvPr/>
        </p:nvSpPr>
        <p:spPr>
          <a:xfrm>
            <a:off x="3924300" y="3749675"/>
            <a:ext cx="771525" cy="2136775"/>
          </a:xfrm>
          <a:prstGeom prst="leftBrace">
            <a:avLst>
              <a:gd name="adj1" fmla="val 20693"/>
              <a:gd name="adj2" fmla="val 20170"/>
            </a:avLst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84250" y="4779963"/>
            <a:ext cx="3340100" cy="612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2800" b="1" dirty="0">
                <a:solidFill>
                  <a:schemeClr val="tx1"/>
                </a:solidFill>
                <a:cs typeface="Arial" pitchFamily="34" charset="0"/>
              </a:rPr>
              <a:t>Preferred the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84250" y="5137150"/>
            <a:ext cx="3340100" cy="6111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2800" b="1" dirty="0">
                <a:solidFill>
                  <a:schemeClr val="tx1"/>
                </a:solidFill>
                <a:cs typeface="Arial" pitchFamily="34" charset="0"/>
              </a:rPr>
              <a:t>Spanish language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84250" y="5492750"/>
            <a:ext cx="33401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2800" b="1" dirty="0">
                <a:solidFill>
                  <a:schemeClr val="tx1"/>
                </a:solidFill>
                <a:cs typeface="Arial" pitchFamily="34" charset="0"/>
              </a:rPr>
              <a:t>version of the ad</a:t>
            </a:r>
          </a:p>
        </p:txBody>
      </p:sp>
      <p:pic>
        <p:nvPicPr>
          <p:cNvPr id="23565" name="Picture 1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38788" y="3295650"/>
            <a:ext cx="1357312" cy="81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6" name="Picture 1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38788" y="4103688"/>
            <a:ext cx="1357312" cy="81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7" name="Picture 16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38788" y="5080000"/>
            <a:ext cx="1354137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8" name="Picture 17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38788" y="5900738"/>
            <a:ext cx="1354137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9" name="Picture 18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6500" y="4130675"/>
            <a:ext cx="1354138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70" name="Picture 19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6500" y="5080000"/>
            <a:ext cx="1354138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71" name="Picture 20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6500" y="5891213"/>
            <a:ext cx="1354138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72" name="Picture 21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6500" y="3319463"/>
            <a:ext cx="1354138" cy="81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2856EF-4531-473E-920C-D9A3D8DB89F3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grpSp>
        <p:nvGrpSpPr>
          <p:cNvPr id="23574" name="Group 25"/>
          <p:cNvGrpSpPr>
            <a:grpSpLocks/>
          </p:cNvGrpSpPr>
          <p:nvPr/>
        </p:nvGrpSpPr>
        <p:grpSpPr bwMode="auto">
          <a:xfrm>
            <a:off x="7024688" y="4065588"/>
            <a:ext cx="449262" cy="141287"/>
            <a:chOff x="2556050" y="2485203"/>
            <a:chExt cx="449266" cy="141274"/>
          </a:xfrm>
        </p:grpSpPr>
        <p:cxnSp>
          <p:nvCxnSpPr>
            <p:cNvPr id="27" name="Straight Connector 26"/>
            <p:cNvCxnSpPr>
              <a:stCxn id="28" idx="6"/>
              <a:endCxn id="29" idx="2"/>
            </p:cNvCxnSpPr>
            <p:nvPr/>
          </p:nvCxnSpPr>
          <p:spPr>
            <a:xfrm flipH="1">
              <a:off x="2697338" y="2556633"/>
              <a:ext cx="166689" cy="0"/>
            </a:xfrm>
            <a:prstGeom prst="line">
              <a:avLst/>
            </a:prstGeom>
            <a:solidFill>
              <a:srgbClr val="A80000"/>
            </a:solidFill>
            <a:ln w="28575">
              <a:solidFill>
                <a:srgbClr val="A8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 flipH="1">
              <a:off x="2864028" y="2485203"/>
              <a:ext cx="141288" cy="141274"/>
            </a:xfrm>
            <a:prstGeom prst="ellipse">
              <a:avLst/>
            </a:prstGeom>
            <a:solidFill>
              <a:srgbClr val="A8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 flipH="1">
              <a:off x="2556050" y="2485203"/>
              <a:ext cx="141288" cy="141274"/>
            </a:xfrm>
            <a:prstGeom prst="ellipse">
              <a:avLst/>
            </a:prstGeom>
            <a:solidFill>
              <a:srgbClr val="A8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23575" name="Group 29"/>
          <p:cNvGrpSpPr>
            <a:grpSpLocks/>
          </p:cNvGrpSpPr>
          <p:nvPr/>
        </p:nvGrpSpPr>
        <p:grpSpPr bwMode="auto">
          <a:xfrm>
            <a:off x="7024688" y="5848350"/>
            <a:ext cx="449262" cy="139700"/>
            <a:chOff x="2556050" y="2485203"/>
            <a:chExt cx="449266" cy="141274"/>
          </a:xfrm>
        </p:grpSpPr>
        <p:cxnSp>
          <p:nvCxnSpPr>
            <p:cNvPr id="31" name="Straight Connector 30"/>
            <p:cNvCxnSpPr>
              <a:stCxn id="32" idx="6"/>
              <a:endCxn id="33" idx="2"/>
            </p:cNvCxnSpPr>
            <p:nvPr/>
          </p:nvCxnSpPr>
          <p:spPr>
            <a:xfrm flipH="1">
              <a:off x="2697338" y="2555840"/>
              <a:ext cx="166689" cy="0"/>
            </a:xfrm>
            <a:prstGeom prst="line">
              <a:avLst/>
            </a:prstGeom>
            <a:solidFill>
              <a:srgbClr val="A80000"/>
            </a:solidFill>
            <a:ln w="28575">
              <a:solidFill>
                <a:srgbClr val="A8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 flipH="1">
              <a:off x="2864028" y="2485203"/>
              <a:ext cx="141288" cy="141274"/>
            </a:xfrm>
            <a:prstGeom prst="ellipse">
              <a:avLst/>
            </a:prstGeom>
            <a:solidFill>
              <a:srgbClr val="A8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 flipH="1">
              <a:off x="2556050" y="2485203"/>
              <a:ext cx="141288" cy="141274"/>
            </a:xfrm>
            <a:prstGeom prst="ellipse">
              <a:avLst/>
            </a:prstGeom>
            <a:solidFill>
              <a:srgbClr val="A8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5538788" y="3295650"/>
            <a:ext cx="1357312" cy="162242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556500" y="3295650"/>
            <a:ext cx="1357313" cy="162242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538788" y="5080000"/>
            <a:ext cx="1357312" cy="16240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556500" y="5080000"/>
            <a:ext cx="1357313" cy="162401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824" y="6567055"/>
            <a:ext cx="55279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Source: </a:t>
            </a:r>
            <a:r>
              <a:rPr lang="en-US" sz="900" dirty="0" err="1" smtClean="0"/>
              <a:t>VozLatinum</a:t>
            </a:r>
            <a:r>
              <a:rPr lang="en-US" sz="900" dirty="0" smtClean="0"/>
              <a:t> Language Copy Testing (Feb &amp; May 2014) </a:t>
            </a:r>
            <a:endParaRPr lang="en-US" sz="900" dirty="0"/>
          </a:p>
        </p:txBody>
      </p:sp>
      <p:pic>
        <p:nvPicPr>
          <p:cNvPr id="2054" name="Picture 6" descr="http://img2.wikia.nocookie.net/__cb20131008220905/ultimateallstars/images/a/a2/McDonald%27s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149" y="5706408"/>
            <a:ext cx="456392" cy="365299"/>
          </a:xfrm>
          <a:prstGeom prst="rect">
            <a:avLst/>
          </a:prstGeom>
          <a:solidFill>
            <a:schemeClr val="bg1">
              <a:alpha val="64000"/>
            </a:schemeClr>
          </a:solidFill>
        </p:spPr>
      </p:pic>
      <p:pic>
        <p:nvPicPr>
          <p:cNvPr id="2056" name="Picture 8" descr="http://upload.wikimedia.org/wikipedia/commons/d/d3/Army_logo.p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58"/>
          <a:stretch/>
        </p:blipFill>
        <p:spPr bwMode="auto">
          <a:xfrm>
            <a:off x="5399727" y="3854092"/>
            <a:ext cx="461482" cy="611585"/>
          </a:xfrm>
          <a:prstGeom prst="rect">
            <a:avLst/>
          </a:prstGeom>
          <a:solidFill>
            <a:schemeClr val="bg1">
              <a:alpha val="64000"/>
            </a:schemeClr>
          </a:solidFill>
          <a:extLst/>
        </p:spPr>
      </p:pic>
      <p:pic>
        <p:nvPicPr>
          <p:cNvPr id="2059" name="Picture 11" descr="http://3.bp.blogspot.com/-ghKWtrksvTU/T2qPF8DpfbI/AAAAAAAAASY/a4Yg3gvu5-M/s320/Kraft+Mac+and+Cheese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51" t="3268" r="26718" b="8397"/>
          <a:stretch/>
        </p:blipFill>
        <p:spPr bwMode="auto">
          <a:xfrm>
            <a:off x="8684418" y="3799681"/>
            <a:ext cx="371345" cy="685800"/>
          </a:xfrm>
          <a:prstGeom prst="rect">
            <a:avLst/>
          </a:prstGeom>
          <a:solidFill>
            <a:schemeClr val="bg1">
              <a:alpha val="64000"/>
            </a:schemeClr>
          </a:solidFill>
          <a:extLst/>
        </p:spPr>
      </p:pic>
      <p:pic>
        <p:nvPicPr>
          <p:cNvPr id="2061" name="Picture 13" descr="http://civileats.com/wp-content/uploads/2011/08/smuckers_logo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064" y="5796571"/>
            <a:ext cx="677933" cy="229579"/>
          </a:xfrm>
          <a:prstGeom prst="rect">
            <a:avLst/>
          </a:prstGeom>
          <a:solidFill>
            <a:schemeClr val="bg1">
              <a:alpha val="64000"/>
            </a:schemeClr>
          </a:solidFill>
          <a:ex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4" name="Picture 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0A7185-4A7D-400A-9715-A4D7EC4A7E49}" type="slidenum">
              <a:rPr lang="en-US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00113"/>
            <a:ext cx="9144000" cy="188595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5400" b="1" dirty="0">
                <a:solidFill>
                  <a:schemeClr val="tx1"/>
                </a:solidFill>
                <a:cs typeface="Arial" pitchFamily="34" charset="0"/>
              </a:rPr>
              <a:t>Media Landscape: </a:t>
            </a:r>
            <a:endParaRPr lang="en-US" sz="5400" b="1" dirty="0" smtClean="0">
              <a:solidFill>
                <a:schemeClr val="tx1"/>
              </a:solidFill>
              <a:cs typeface="Arial" pitchFamily="34" charset="0"/>
            </a:endParaRPr>
          </a:p>
          <a:p>
            <a:pPr>
              <a:defRPr/>
            </a:pPr>
            <a:r>
              <a:rPr lang="en-US" sz="5400" b="1" dirty="0" smtClean="0">
                <a:solidFill>
                  <a:schemeClr val="tx1"/>
                </a:solidFill>
                <a:cs typeface="Arial" pitchFamily="34" charset="0"/>
              </a:rPr>
              <a:t>Traditional </a:t>
            </a:r>
            <a:r>
              <a:rPr lang="en-US" sz="5400" b="1" dirty="0">
                <a:solidFill>
                  <a:schemeClr val="tx1"/>
                </a:solidFill>
                <a:cs typeface="Arial" pitchFamily="34" charset="0"/>
              </a:rPr>
              <a:t>Media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00113"/>
            <a:ext cx="9144000" cy="174625"/>
          </a:xfrm>
          <a:prstGeom prst="rect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2613025"/>
            <a:ext cx="9144000" cy="173038"/>
          </a:xfrm>
          <a:prstGeom prst="rect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85653"/>
            <a:ext cx="6303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>
                <a:solidFill>
                  <a:schemeClr val="bg1"/>
                </a:solidFill>
              </a:rPr>
              <a:t>Image Source: </a:t>
            </a:r>
            <a:r>
              <a:rPr lang="en-US" sz="900" dirty="0" err="1" smtClean="0">
                <a:solidFill>
                  <a:schemeClr val="bg1"/>
                </a:solidFill>
              </a:rPr>
              <a:t>BiblioArchives</a:t>
            </a:r>
            <a:r>
              <a:rPr lang="en-US" sz="900" dirty="0" smtClean="0">
                <a:solidFill>
                  <a:schemeClr val="bg1"/>
                </a:solidFill>
              </a:rPr>
              <a:t> / </a:t>
            </a:r>
            <a:r>
              <a:rPr lang="en-US" sz="900" dirty="0" err="1" smtClean="0">
                <a:solidFill>
                  <a:schemeClr val="bg1"/>
                </a:solidFill>
              </a:rPr>
              <a:t>LibraryArchives</a:t>
            </a:r>
            <a:r>
              <a:rPr lang="en-US" sz="900" dirty="0" smtClean="0">
                <a:solidFill>
                  <a:schemeClr val="bg1"/>
                </a:solidFill>
              </a:rPr>
              <a:t>. https://www.flickr.com/photos/lac-bac/</a:t>
            </a:r>
            <a:endParaRPr lang="en-US" sz="9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849688" y="3783013"/>
            <a:ext cx="2632075" cy="20224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5400" b="1" dirty="0">
                <a:cs typeface="Arial" pitchFamily="34" charset="0"/>
              </a:rPr>
              <a:t>Social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A16FFE-75C9-4393-A00F-AF774CBC9409}" type="slidenum">
              <a:rPr lang="en-US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891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000" smtClean="0"/>
              <a:t>The Media Landscape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222375" y="1758950"/>
            <a:ext cx="2630488" cy="20240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5400" b="1" dirty="0">
                <a:cs typeface="Arial" pitchFamily="34" charset="0"/>
              </a:rPr>
              <a:t>TV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852863" y="1758950"/>
            <a:ext cx="2630487" cy="20240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5400" b="1" dirty="0">
                <a:cs typeface="Arial" pitchFamily="34" charset="0"/>
              </a:rPr>
              <a:t>Radio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483350" y="1758950"/>
            <a:ext cx="2660650" cy="20240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5400" b="1" dirty="0">
                <a:cs typeface="Arial" pitchFamily="34" charset="0"/>
              </a:rPr>
              <a:t>Print</a:t>
            </a:r>
          </a:p>
        </p:txBody>
      </p:sp>
      <p:sp>
        <p:nvSpPr>
          <p:cNvPr id="21" name="Rectangle 20"/>
          <p:cNvSpPr/>
          <p:nvPr/>
        </p:nvSpPr>
        <p:spPr>
          <a:xfrm rot="16200000">
            <a:off x="-400844" y="2159794"/>
            <a:ext cx="2024063" cy="12223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cs typeface="Arial" pitchFamily="34" charset="0"/>
              </a:rPr>
              <a:t>Traditional Media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1760538"/>
            <a:ext cx="9144000" cy="2022475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17613" y="3783013"/>
            <a:ext cx="2632075" cy="20224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5400" b="1" dirty="0" smtClean="0">
                <a:cs typeface="Arial" pitchFamily="34" charset="0"/>
              </a:rPr>
              <a:t>Digital</a:t>
            </a:r>
            <a:endParaRPr lang="en-US" sz="5400" b="1" dirty="0"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481762" y="3783013"/>
            <a:ext cx="2662237" cy="20224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5400" b="1" dirty="0">
                <a:cs typeface="Arial" pitchFamily="34" charset="0"/>
              </a:rPr>
              <a:t>Mobile</a:t>
            </a:r>
          </a:p>
        </p:txBody>
      </p:sp>
      <p:sp>
        <p:nvSpPr>
          <p:cNvPr id="16" name="Rectangle 15"/>
          <p:cNvSpPr/>
          <p:nvPr/>
        </p:nvSpPr>
        <p:spPr>
          <a:xfrm rot="16200000">
            <a:off x="-400050" y="4183063"/>
            <a:ext cx="2022475" cy="12223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cs typeface="Arial" pitchFamily="34" charset="0"/>
              </a:rPr>
              <a:t>New Media</a:t>
            </a:r>
          </a:p>
        </p:txBody>
      </p:sp>
      <p:sp>
        <p:nvSpPr>
          <p:cNvPr id="22" name="Rectangle 21"/>
          <p:cNvSpPr/>
          <p:nvPr/>
        </p:nvSpPr>
        <p:spPr>
          <a:xfrm>
            <a:off x="-1" y="1759743"/>
            <a:ext cx="9115425" cy="202406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82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Isosceles Triangle 28"/>
          <p:cNvSpPr/>
          <p:nvPr/>
        </p:nvSpPr>
        <p:spPr>
          <a:xfrm rot="19217953">
            <a:off x="855133" y="662785"/>
            <a:ext cx="7744471" cy="8726651"/>
          </a:xfrm>
          <a:custGeom>
            <a:avLst/>
            <a:gdLst/>
            <a:ahLst/>
            <a:cxnLst/>
            <a:rect l="l" t="t" r="r" b="b"/>
            <a:pathLst>
              <a:path w="6739357" h="8062900">
                <a:moveTo>
                  <a:pt x="1940631" y="0"/>
                </a:moveTo>
                <a:lnTo>
                  <a:pt x="3593286" y="3685975"/>
                </a:lnTo>
                <a:lnTo>
                  <a:pt x="6739357" y="6297966"/>
                </a:lnTo>
                <a:lnTo>
                  <a:pt x="5274039" y="8062900"/>
                </a:lnTo>
                <a:lnTo>
                  <a:pt x="2165392" y="5481980"/>
                </a:lnTo>
                <a:lnTo>
                  <a:pt x="775765" y="4328257"/>
                </a:lnTo>
                <a:lnTo>
                  <a:pt x="210441" y="3858903"/>
                </a:lnTo>
                <a:lnTo>
                  <a:pt x="0" y="3684186"/>
                </a:lnTo>
                <a:lnTo>
                  <a:pt x="627833" y="2927978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0760AB-4387-4F37-B229-9F1334BF9DC2}" type="slidenum">
              <a:rPr lang="en-US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2662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Television Remains Foundationally Important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3135313"/>
            <a:ext cx="2286000" cy="1238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800" b="1" spc="-150" dirty="0">
                <a:solidFill>
                  <a:schemeClr val="tx1"/>
                </a:solidFill>
                <a:cs typeface="Arial" pitchFamily="34" charset="0"/>
              </a:rPr>
              <a:t>17</a:t>
            </a:r>
          </a:p>
        </p:txBody>
      </p:sp>
      <p:sp>
        <p:nvSpPr>
          <p:cNvPr id="6" name="Rectangle 5"/>
          <p:cNvSpPr/>
          <p:nvPr/>
        </p:nvSpPr>
        <p:spPr>
          <a:xfrm>
            <a:off x="5126038" y="3135313"/>
            <a:ext cx="2286000" cy="1238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800" b="1" spc="-150" dirty="0" smtClean="0">
                <a:solidFill>
                  <a:schemeClr val="tx1"/>
                </a:solidFill>
                <a:cs typeface="Arial" pitchFamily="34" charset="0"/>
              </a:rPr>
              <a:t>20</a:t>
            </a:r>
            <a:endParaRPr lang="en-US" sz="13800" b="1" spc="-15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411288"/>
            <a:ext cx="9158288" cy="4667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26631" name="TextBox 7"/>
          <p:cNvSpPr txBox="1">
            <a:spLocks noChangeArrowheads="1"/>
          </p:cNvSpPr>
          <p:nvPr/>
        </p:nvSpPr>
        <p:spPr bwMode="auto">
          <a:xfrm>
            <a:off x="0" y="1422400"/>
            <a:ext cx="91313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̶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chemeClr val="bg1"/>
                </a:solidFill>
              </a:rPr>
              <a:t>Amount of Time Spent Watching TV Per Week (2012)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2192338"/>
            <a:ext cx="9158288" cy="79533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2425" y="2192338"/>
            <a:ext cx="3517900" cy="795337"/>
          </a:xfrm>
          <a:prstGeom prst="rect">
            <a:avLst/>
          </a:prstGeom>
          <a:solidFill>
            <a:schemeClr val="accent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4800" b="1" spc="-150" dirty="0">
                <a:solidFill>
                  <a:schemeClr val="bg1"/>
                </a:solidFill>
                <a:cs typeface="Arial" pitchFamily="34" charset="0"/>
              </a:rPr>
              <a:t>Hispanic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37125" y="2192338"/>
            <a:ext cx="3979863" cy="795337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4800" b="1" spc="-150" dirty="0">
                <a:solidFill>
                  <a:schemeClr val="bg1"/>
                </a:solidFill>
                <a:cs typeface="Arial" pitchFamily="34" charset="0"/>
              </a:rPr>
              <a:t>Non-Hispanic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1404938"/>
            <a:ext cx="9144000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484438" y="3055938"/>
            <a:ext cx="1893887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4800" dirty="0">
                <a:solidFill>
                  <a:schemeClr val="tx1"/>
                </a:solidFill>
                <a:cs typeface="Arial" pitchFamily="34" charset="0"/>
              </a:rPr>
              <a:t>hours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154863" y="3055938"/>
            <a:ext cx="1893887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4800" dirty="0">
                <a:solidFill>
                  <a:schemeClr val="tx1"/>
                </a:solidFill>
                <a:cs typeface="Arial" pitchFamily="34" charset="0"/>
              </a:rPr>
              <a:t>hours</a:t>
            </a:r>
          </a:p>
        </p:txBody>
      </p:sp>
      <p:graphicFrame>
        <p:nvGraphicFramePr>
          <p:cNvPr id="26" name="Chart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089091"/>
              </p:ext>
            </p:extLst>
          </p:nvPr>
        </p:nvGraphicFramePr>
        <p:xfrm>
          <a:off x="1717912" y="4808334"/>
          <a:ext cx="1956845" cy="21029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790643"/>
              </p:ext>
            </p:extLst>
          </p:nvPr>
        </p:nvGraphicFramePr>
        <p:xfrm>
          <a:off x="3632403" y="4808334"/>
          <a:ext cx="1956845" cy="21029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8" name="Chart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8682858"/>
              </p:ext>
            </p:extLst>
          </p:nvPr>
        </p:nvGraphicFramePr>
        <p:xfrm>
          <a:off x="5635828" y="4808334"/>
          <a:ext cx="1956845" cy="21029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9" name="Rectangle 28"/>
          <p:cNvSpPr/>
          <p:nvPr/>
        </p:nvSpPr>
        <p:spPr>
          <a:xfrm>
            <a:off x="6581435" y="5975066"/>
            <a:ext cx="1011238" cy="539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>
                <a:solidFill>
                  <a:schemeClr val="tx1"/>
                </a:solidFill>
                <a:cs typeface="Arial" pitchFamily="34" charset="0"/>
              </a:rPr>
              <a:t>83%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703423" y="5735355"/>
            <a:ext cx="1011238" cy="539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>
                <a:solidFill>
                  <a:schemeClr val="tx1"/>
                </a:solidFill>
                <a:cs typeface="Arial" pitchFamily="34" charset="0"/>
              </a:rPr>
              <a:t>45%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369944" y="4932309"/>
            <a:ext cx="1011238" cy="539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>
                <a:solidFill>
                  <a:schemeClr val="tx1"/>
                </a:solidFill>
                <a:cs typeface="Arial" pitchFamily="34" charset="0"/>
              </a:rPr>
              <a:t>9%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764724" y="5905791"/>
            <a:ext cx="1011237" cy="539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>
                <a:solidFill>
                  <a:schemeClr val="tx1"/>
                </a:solidFill>
                <a:cs typeface="Arial" pitchFamily="34" charset="0"/>
              </a:rPr>
              <a:t>91%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561217" y="5975066"/>
            <a:ext cx="1011237" cy="539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>
                <a:solidFill>
                  <a:schemeClr val="tx1"/>
                </a:solidFill>
                <a:cs typeface="Arial" pitchFamily="34" charset="0"/>
              </a:rPr>
              <a:t>55%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714661" y="4880930"/>
            <a:ext cx="1011238" cy="539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>
                <a:solidFill>
                  <a:schemeClr val="tx1"/>
                </a:solidFill>
                <a:cs typeface="Arial" pitchFamily="34" charset="0"/>
              </a:rPr>
              <a:t>17%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7677085" y="5431212"/>
            <a:ext cx="214312" cy="214312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 dirty="0" err="1">
              <a:cs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892114" y="5404656"/>
            <a:ext cx="2160587" cy="2746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400" dirty="0">
                <a:solidFill>
                  <a:schemeClr val="tx1"/>
                </a:solidFill>
                <a:cs typeface="Arial" pitchFamily="34" charset="0"/>
              </a:rPr>
              <a:t>Spanish </a:t>
            </a:r>
            <a:endParaRPr lang="en-US" sz="1400" dirty="0" smtClean="0">
              <a:solidFill>
                <a:schemeClr val="tx1"/>
              </a:solidFill>
              <a:cs typeface="Arial" pitchFamily="34" charset="0"/>
            </a:endParaRPr>
          </a:p>
          <a:p>
            <a:pPr>
              <a:defRPr/>
            </a:pPr>
            <a:r>
              <a:rPr lang="en-US" sz="1400" dirty="0" smtClean="0">
                <a:solidFill>
                  <a:schemeClr val="tx1"/>
                </a:solidFill>
                <a:cs typeface="Arial" pitchFamily="34" charset="0"/>
              </a:rPr>
              <a:t>Language</a:t>
            </a:r>
            <a:endParaRPr lang="en-US" sz="140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7677085" y="5981204"/>
            <a:ext cx="214312" cy="214312"/>
          </a:xfrm>
          <a:prstGeom prst="roundRect">
            <a:avLst/>
          </a:prstGeom>
          <a:solidFill>
            <a:schemeClr val="tx2"/>
          </a:soli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 dirty="0" err="1">
              <a:cs typeface="Arial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892114" y="5954795"/>
            <a:ext cx="2160587" cy="2746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400" dirty="0">
                <a:solidFill>
                  <a:schemeClr val="tx1"/>
                </a:solidFill>
                <a:cs typeface="Arial" pitchFamily="34" charset="0"/>
              </a:rPr>
              <a:t>English </a:t>
            </a:r>
            <a:endParaRPr lang="en-US" sz="1400" dirty="0" smtClean="0">
              <a:solidFill>
                <a:schemeClr val="tx1"/>
              </a:solidFill>
              <a:cs typeface="Arial" pitchFamily="34" charset="0"/>
            </a:endParaRPr>
          </a:p>
          <a:p>
            <a:pPr>
              <a:defRPr/>
            </a:pPr>
            <a:r>
              <a:rPr lang="en-US" sz="1400" dirty="0" smtClean="0">
                <a:solidFill>
                  <a:schemeClr val="tx1"/>
                </a:solidFill>
                <a:cs typeface="Arial" pitchFamily="34" charset="0"/>
              </a:rPr>
              <a:t>Language</a:t>
            </a:r>
            <a:endParaRPr lang="en-US" sz="140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282226" y="5521555"/>
            <a:ext cx="806020" cy="6524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dirty="0" err="1">
                <a:solidFill>
                  <a:schemeClr val="tx1"/>
                </a:solidFill>
                <a:cs typeface="Arial" pitchFamily="34" charset="0"/>
              </a:rPr>
              <a:t>Accult-urated</a:t>
            </a:r>
            <a:endParaRPr lang="en-US" sz="14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884173" y="5521555"/>
            <a:ext cx="1455738" cy="6524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  <a:cs typeface="Arial" pitchFamily="34" charset="0"/>
              </a:rPr>
              <a:t>Bicultural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894401" y="5521555"/>
            <a:ext cx="1454150" cy="6524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dirty="0" err="1" smtClean="0">
                <a:solidFill>
                  <a:schemeClr val="tx1"/>
                </a:solidFill>
                <a:cs typeface="Arial" pitchFamily="34" charset="0"/>
              </a:rPr>
              <a:t>Unaccult</a:t>
            </a:r>
            <a:r>
              <a:rPr lang="en-US" sz="1400" b="1" dirty="0" smtClean="0">
                <a:solidFill>
                  <a:schemeClr val="tx1"/>
                </a:solidFill>
                <a:cs typeface="Arial" pitchFamily="34" charset="0"/>
              </a:rPr>
              <a:t>-</a:t>
            </a:r>
          </a:p>
          <a:p>
            <a:pPr algn="ctr">
              <a:defRPr/>
            </a:pPr>
            <a:r>
              <a:rPr lang="en-US" sz="1400" b="1" dirty="0" err="1" smtClean="0">
                <a:solidFill>
                  <a:schemeClr val="tx1"/>
                </a:solidFill>
                <a:cs typeface="Arial" pitchFamily="34" charset="0"/>
              </a:rPr>
              <a:t>urated</a:t>
            </a:r>
            <a:endParaRPr lang="en-US" sz="14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04054" y="4626989"/>
            <a:ext cx="75784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b="1" u="sng" dirty="0" smtClean="0"/>
              <a:t>Language Distribution of TV Watching by Acculturation (2014)</a:t>
            </a:r>
            <a:endParaRPr lang="en-US" altLang="en-US" b="1" u="sng" dirty="0"/>
          </a:p>
        </p:txBody>
      </p:sp>
      <p:sp>
        <p:nvSpPr>
          <p:cNvPr id="26639" name="TextBox 13"/>
          <p:cNvSpPr txBox="1">
            <a:spLocks noChangeArrowheads="1"/>
          </p:cNvSpPr>
          <p:nvPr/>
        </p:nvSpPr>
        <p:spPr bwMode="auto">
          <a:xfrm>
            <a:off x="160338" y="6554788"/>
            <a:ext cx="4689475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̶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900" dirty="0"/>
              <a:t>Source: American Time Use Survey (2013</a:t>
            </a:r>
            <a:r>
              <a:rPr lang="en-US" altLang="en-US" sz="900" dirty="0" smtClean="0"/>
              <a:t>). Simmons NHCS (Winter 2014)</a:t>
            </a:r>
            <a:endParaRPr lang="en-US" altLang="en-US" sz="900" dirty="0"/>
          </a:p>
        </p:txBody>
      </p:sp>
      <p:sp>
        <p:nvSpPr>
          <p:cNvPr id="42" name="Rectangle 41"/>
          <p:cNvSpPr/>
          <p:nvPr/>
        </p:nvSpPr>
        <p:spPr>
          <a:xfrm>
            <a:off x="2484438" y="3508657"/>
            <a:ext cx="2081212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3600" dirty="0">
                <a:solidFill>
                  <a:schemeClr val="tx1"/>
                </a:solidFill>
                <a:cs typeface="Arial" pitchFamily="34" charset="0"/>
              </a:rPr>
              <a:t>p</a:t>
            </a:r>
            <a:r>
              <a:rPr lang="en-US" sz="3600" dirty="0" smtClean="0">
                <a:solidFill>
                  <a:schemeClr val="tx1"/>
                </a:solidFill>
                <a:cs typeface="Arial" pitchFamily="34" charset="0"/>
              </a:rPr>
              <a:t>er </a:t>
            </a:r>
            <a:r>
              <a:rPr lang="en-US" sz="3600" dirty="0" smtClean="0">
                <a:solidFill>
                  <a:schemeClr val="tx1"/>
                </a:solidFill>
                <a:cs typeface="Arial" pitchFamily="34" charset="0"/>
              </a:rPr>
              <a:t>week</a:t>
            </a:r>
            <a:endParaRPr lang="en-US" sz="360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154863" y="3508657"/>
            <a:ext cx="2081212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3600" dirty="0">
                <a:solidFill>
                  <a:schemeClr val="tx1"/>
                </a:solidFill>
                <a:cs typeface="Arial" pitchFamily="34" charset="0"/>
              </a:rPr>
              <a:t>p</a:t>
            </a:r>
            <a:r>
              <a:rPr lang="en-US" sz="3600" dirty="0" smtClean="0">
                <a:solidFill>
                  <a:schemeClr val="tx1"/>
                </a:solidFill>
                <a:cs typeface="Arial" pitchFamily="34" charset="0"/>
              </a:rPr>
              <a:t>er </a:t>
            </a:r>
            <a:r>
              <a:rPr lang="en-US" sz="3600" dirty="0" smtClean="0">
                <a:solidFill>
                  <a:schemeClr val="tx1"/>
                </a:solidFill>
                <a:cs typeface="Arial" pitchFamily="34" charset="0"/>
              </a:rPr>
              <a:t>week</a:t>
            </a:r>
            <a:endParaRPr lang="en-US" sz="3600" dirty="0">
              <a:solidFill>
                <a:schemeClr val="tx1"/>
              </a:solidFill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25413" y="4365625"/>
            <a:ext cx="1093787" cy="1828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25413" y="2209800"/>
            <a:ext cx="1093787" cy="1828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 rot="16200000">
            <a:off x="-269081" y="2709069"/>
            <a:ext cx="1828800" cy="8302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bg1"/>
                </a:solidFill>
                <a:cs typeface="Arial" pitchFamily="34" charset="0"/>
              </a:rPr>
              <a:t>English Broadcast</a:t>
            </a:r>
          </a:p>
        </p:txBody>
      </p:sp>
      <p:sp>
        <p:nvSpPr>
          <p:cNvPr id="10" name="Rectangle 9"/>
          <p:cNvSpPr/>
          <p:nvPr/>
        </p:nvSpPr>
        <p:spPr>
          <a:xfrm rot="16200000">
            <a:off x="-269081" y="4864894"/>
            <a:ext cx="1828800" cy="8302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>
                <a:solidFill>
                  <a:schemeClr val="bg1"/>
                </a:solidFill>
                <a:cs typeface="Arial" pitchFamily="34" charset="0"/>
              </a:rPr>
              <a:t>Spanish </a:t>
            </a:r>
            <a:r>
              <a:rPr lang="en-US" sz="2800" dirty="0">
                <a:solidFill>
                  <a:schemeClr val="bg1"/>
                </a:solidFill>
                <a:cs typeface="Arial" pitchFamily="34" charset="0"/>
              </a:rPr>
              <a:t>Broadcast</a:t>
            </a:r>
          </a:p>
        </p:txBody>
      </p:sp>
      <p:sp>
        <p:nvSpPr>
          <p:cNvPr id="286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English- and Spanish-Language Audiences Look Very Different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3C6F53-98CA-434C-BEB8-4ADC94A7247E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411288"/>
            <a:ext cx="9158288" cy="4667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28681" name="TextBox 7"/>
          <p:cNvSpPr txBox="1">
            <a:spLocks noChangeArrowheads="1"/>
          </p:cNvSpPr>
          <p:nvPr/>
        </p:nvSpPr>
        <p:spPr bwMode="auto">
          <a:xfrm>
            <a:off x="0" y="1422400"/>
            <a:ext cx="91313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̶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chemeClr val="bg1"/>
                </a:solidFill>
              </a:rPr>
              <a:t>Average Audience Share by Network Type (2012)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404938"/>
            <a:ext cx="9144000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Chart 7"/>
          <p:cNvGraphicFramePr>
            <a:graphicFrameLocks/>
          </p:cNvGraphicFramePr>
          <p:nvPr/>
        </p:nvGraphicFramePr>
        <p:xfrm>
          <a:off x="1080655" y="1852613"/>
          <a:ext cx="7931944" cy="4660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Rectangle 10"/>
          <p:cNvSpPr/>
          <p:nvPr/>
        </p:nvSpPr>
        <p:spPr>
          <a:xfrm>
            <a:off x="1303338" y="6224588"/>
            <a:ext cx="1281112" cy="368300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anchor="ctr"/>
          <a:lstStyle/>
          <a:p>
            <a:pPr>
              <a:defRPr/>
            </a:pPr>
            <a:r>
              <a:rPr lang="en-US" sz="1100" b="1" dirty="0">
                <a:solidFill>
                  <a:schemeClr val="tx1"/>
                </a:solidFill>
                <a:cs typeface="Arial" pitchFamily="34" charset="0"/>
              </a:rPr>
              <a:t>Non-Hispanic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03338" y="6224588"/>
            <a:ext cx="88900" cy="368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anchor="ctr"/>
          <a:lstStyle/>
          <a:p>
            <a:pPr>
              <a:defRPr/>
            </a:pPr>
            <a:endParaRPr lang="en-US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84450" y="6224588"/>
            <a:ext cx="1279525" cy="368300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anchor="ctr"/>
          <a:lstStyle/>
          <a:p>
            <a:pPr>
              <a:defRPr/>
            </a:pPr>
            <a:r>
              <a:rPr lang="en-US" sz="1100" b="1" dirty="0">
                <a:solidFill>
                  <a:schemeClr val="tx1"/>
                </a:solidFill>
                <a:cs typeface="Arial" pitchFamily="34" charset="0"/>
              </a:rPr>
              <a:t>Hispanic: </a:t>
            </a:r>
            <a:r>
              <a:rPr lang="en-US" sz="1100" dirty="0">
                <a:solidFill>
                  <a:schemeClr val="tx1"/>
                </a:solidFill>
                <a:cs typeface="Arial" pitchFamily="34" charset="0"/>
              </a:rPr>
              <a:t>English </a:t>
            </a:r>
            <a:r>
              <a:rPr lang="en-US" sz="1100" i="1" dirty="0">
                <a:solidFill>
                  <a:schemeClr val="tx1"/>
                </a:solidFill>
                <a:cs typeface="Arial" pitchFamily="34" charset="0"/>
              </a:rPr>
              <a:t>Only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84450" y="6224588"/>
            <a:ext cx="88900" cy="368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anchor="ctr"/>
          <a:lstStyle/>
          <a:p>
            <a:pPr>
              <a:defRPr/>
            </a:pP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863975" y="6224588"/>
            <a:ext cx="1279525" cy="368300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anchor="ctr"/>
          <a:lstStyle/>
          <a:p>
            <a:pPr>
              <a:defRPr/>
            </a:pPr>
            <a:r>
              <a:rPr lang="en-US" sz="1100" b="1" dirty="0">
                <a:solidFill>
                  <a:schemeClr val="tx1"/>
                </a:solidFill>
                <a:cs typeface="Arial" pitchFamily="34" charset="0"/>
              </a:rPr>
              <a:t>Hispanic: </a:t>
            </a:r>
            <a:r>
              <a:rPr lang="en-US" sz="1100" dirty="0">
                <a:solidFill>
                  <a:schemeClr val="tx1"/>
                </a:solidFill>
                <a:cs typeface="Arial" pitchFamily="34" charset="0"/>
              </a:rPr>
              <a:t>English  </a:t>
            </a:r>
            <a:r>
              <a:rPr lang="en-US" sz="1100" i="1" dirty="0">
                <a:solidFill>
                  <a:schemeClr val="tx1"/>
                </a:solidFill>
                <a:cs typeface="Arial" pitchFamily="34" charset="0"/>
              </a:rPr>
              <a:t>Mostly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863975" y="6224588"/>
            <a:ext cx="88900" cy="3683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anchor="ctr"/>
          <a:lstStyle/>
          <a:p>
            <a:pPr>
              <a:defRPr/>
            </a:pP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143500" y="6224588"/>
            <a:ext cx="1281113" cy="368300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anchor="ctr"/>
          <a:lstStyle/>
          <a:p>
            <a:pPr>
              <a:defRPr/>
            </a:pPr>
            <a:r>
              <a:rPr lang="en-US" sz="1100" b="1" dirty="0">
                <a:solidFill>
                  <a:schemeClr val="tx1"/>
                </a:solidFill>
                <a:cs typeface="Arial" pitchFamily="34" charset="0"/>
              </a:rPr>
              <a:t>Hispanic: </a:t>
            </a:r>
            <a:r>
              <a:rPr lang="en-US" sz="1100" dirty="0">
                <a:solidFill>
                  <a:schemeClr val="tx1"/>
                </a:solidFill>
                <a:cs typeface="Arial" pitchFamily="34" charset="0"/>
              </a:rPr>
              <a:t>Both Equal</a:t>
            </a:r>
            <a:endParaRPr lang="en-US" sz="1100" i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143500" y="6224588"/>
            <a:ext cx="88900" cy="368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anchor="ctr"/>
          <a:lstStyle/>
          <a:p>
            <a:pPr>
              <a:defRPr/>
            </a:pP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424613" y="6224588"/>
            <a:ext cx="1279525" cy="368300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anchor="ctr"/>
          <a:lstStyle/>
          <a:p>
            <a:pPr>
              <a:defRPr/>
            </a:pPr>
            <a:r>
              <a:rPr lang="en-US" sz="1100" b="1" dirty="0">
                <a:solidFill>
                  <a:schemeClr val="tx1"/>
                </a:solidFill>
                <a:cs typeface="Arial" pitchFamily="34" charset="0"/>
              </a:rPr>
              <a:t>Hispanic</a:t>
            </a:r>
            <a:r>
              <a:rPr lang="en-US" sz="1100" b="1">
                <a:solidFill>
                  <a:schemeClr val="tx1"/>
                </a:solidFill>
                <a:cs typeface="Arial" pitchFamily="34" charset="0"/>
              </a:rPr>
              <a:t>: </a:t>
            </a:r>
            <a:r>
              <a:rPr lang="en-US" sz="1100">
                <a:solidFill>
                  <a:schemeClr val="tx1"/>
                </a:solidFill>
                <a:cs typeface="Arial" pitchFamily="34" charset="0"/>
              </a:rPr>
              <a:t>Spanish </a:t>
            </a:r>
            <a:r>
              <a:rPr lang="en-US" sz="1100" dirty="0">
                <a:solidFill>
                  <a:schemeClr val="tx1"/>
                </a:solidFill>
                <a:cs typeface="Arial" pitchFamily="34" charset="0"/>
              </a:rPr>
              <a:t>Mostly</a:t>
            </a:r>
            <a:endParaRPr lang="en-US" sz="1100" i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424613" y="6224588"/>
            <a:ext cx="88900" cy="368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anchor="ctr"/>
          <a:lstStyle/>
          <a:p>
            <a:pPr>
              <a:defRPr/>
            </a:pP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704138" y="6224588"/>
            <a:ext cx="1281112" cy="368300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anchor="ctr"/>
          <a:lstStyle/>
          <a:p>
            <a:pPr>
              <a:defRPr/>
            </a:pPr>
            <a:r>
              <a:rPr lang="en-US" sz="1100" b="1" dirty="0">
                <a:solidFill>
                  <a:schemeClr val="tx1"/>
                </a:solidFill>
                <a:cs typeface="Arial" pitchFamily="34" charset="0"/>
              </a:rPr>
              <a:t>Hispanic</a:t>
            </a:r>
            <a:r>
              <a:rPr lang="en-US" sz="1100" b="1">
                <a:solidFill>
                  <a:schemeClr val="tx1"/>
                </a:solidFill>
                <a:cs typeface="Arial" pitchFamily="34" charset="0"/>
              </a:rPr>
              <a:t>: </a:t>
            </a:r>
            <a:r>
              <a:rPr lang="en-US" sz="1100">
                <a:solidFill>
                  <a:schemeClr val="tx1"/>
                </a:solidFill>
                <a:cs typeface="Arial" pitchFamily="34" charset="0"/>
              </a:rPr>
              <a:t>Spanish </a:t>
            </a:r>
            <a:r>
              <a:rPr lang="en-US" sz="1100" dirty="0">
                <a:solidFill>
                  <a:schemeClr val="tx1"/>
                </a:solidFill>
                <a:cs typeface="Arial" pitchFamily="34" charset="0"/>
              </a:rPr>
              <a:t>Only</a:t>
            </a:r>
            <a:endParaRPr lang="en-US" sz="1100" i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704138" y="6224588"/>
            <a:ext cx="88900" cy="3683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anchor="ctr"/>
          <a:lstStyle/>
          <a:p>
            <a:pPr>
              <a:defRPr/>
            </a:pP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cs typeface="Arial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800600" y="2025650"/>
            <a:ext cx="4014788" cy="509588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anchor="ctr"/>
          <a:lstStyle/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cs typeface="Arial" pitchFamily="34" charset="0"/>
              </a:rPr>
              <a:t>9% of the audience of English language broadcasts are Hispanics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800600" y="2025650"/>
            <a:ext cx="98425" cy="509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anchor="ctr"/>
          <a:lstStyle/>
          <a:p>
            <a:pPr>
              <a:defRPr/>
            </a:pP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cs typeface="Arial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225800" y="4214813"/>
            <a:ext cx="4014788" cy="509587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anchor="ctr"/>
          <a:lstStyle/>
          <a:p>
            <a:pPr>
              <a:defRPr/>
            </a:pPr>
            <a:r>
              <a:rPr lang="en-US" sz="1600" b="1">
                <a:solidFill>
                  <a:schemeClr val="tx1"/>
                </a:solidFill>
                <a:cs typeface="Arial" pitchFamily="34" charset="0"/>
              </a:rPr>
              <a:t>Spanish </a:t>
            </a:r>
            <a:r>
              <a:rPr lang="en-US" sz="1600" b="1" dirty="0">
                <a:solidFill>
                  <a:schemeClr val="tx1"/>
                </a:solidFill>
                <a:cs typeface="Arial" pitchFamily="34" charset="0"/>
              </a:rPr>
              <a:t>language viewers are, on average, less acculturated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225800" y="4214813"/>
            <a:ext cx="96838" cy="50958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anchor="ctr"/>
          <a:lstStyle/>
          <a:p>
            <a:pPr>
              <a:defRPr/>
            </a:pP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Box 19"/>
          <p:cNvSpPr txBox="1">
            <a:spLocks noChangeArrowheads="1"/>
          </p:cNvSpPr>
          <p:nvPr/>
        </p:nvSpPr>
        <p:spPr bwMode="auto">
          <a:xfrm>
            <a:off x="82550" y="6564313"/>
            <a:ext cx="41910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̶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/>
              <a:t>Source: The Nielsen Company; </a:t>
            </a:r>
            <a:r>
              <a:rPr lang="en-US" altLang="en-US" sz="1000" dirty="0" err="1"/>
              <a:t>Latinum</a:t>
            </a:r>
            <a:r>
              <a:rPr lang="en-US" altLang="en-US" sz="1000" dirty="0"/>
              <a:t> Network 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1411288"/>
            <a:ext cx="9158288" cy="146208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89707" y="3577113"/>
          <a:ext cx="8211899" cy="2303821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380181"/>
                <a:gridCol w="1232480"/>
                <a:gridCol w="2199746"/>
                <a:gridCol w="2199746"/>
                <a:gridCol w="2199746"/>
              </a:tblGrid>
              <a:tr h="932221">
                <a:tc gridSpan="2"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endParaRPr lang="en-US" sz="1800" b="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From the “Left”: </a:t>
                      </a:r>
                      <a:r>
                        <a:rPr lang="en-US" sz="1800" b="0" dirty="0" err="1" smtClean="0"/>
                        <a:t>Unoptimized</a:t>
                      </a:r>
                      <a:r>
                        <a:rPr lang="en-US" sz="1800" b="0" dirty="0" smtClean="0"/>
                        <a:t> English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Optimized:</a:t>
                      </a:r>
                    </a:p>
                    <a:p>
                      <a:pPr algn="ctr"/>
                      <a:r>
                        <a:rPr lang="en-US" sz="1800" dirty="0" smtClean="0"/>
                        <a:t>Integrated</a:t>
                      </a:r>
                      <a:r>
                        <a:rPr lang="en-US" sz="1800" smtClean="0"/>
                        <a:t>: </a:t>
                      </a:r>
                      <a:r>
                        <a:rPr lang="en-US" sz="1800" b="0" smtClean="0"/>
                        <a:t>English-Spanish</a:t>
                      </a:r>
                      <a:endParaRPr lang="en-US" sz="1800" b="0" dirty="0" smtClean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mtClean="0"/>
                        <a:t>From </a:t>
                      </a:r>
                      <a:r>
                        <a:rPr lang="en-US" sz="1800" b="1" dirty="0" smtClean="0"/>
                        <a:t>the “</a:t>
                      </a:r>
                      <a:r>
                        <a:rPr lang="en-US" sz="1800" b="1" smtClean="0"/>
                        <a:t>Right”: </a:t>
                      </a:r>
                      <a:r>
                        <a:rPr lang="en-US" sz="1800" b="0" smtClean="0"/>
                        <a:t>Unoptimized Spanish</a:t>
                      </a:r>
                    </a:p>
                  </a:txBody>
                  <a:tcPr anchor="ctr"/>
                </a:tc>
              </a:tr>
              <a:tr h="388425">
                <a:tc rowSpan="3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TV Buys</a:t>
                      </a:r>
                      <a:endParaRPr lang="en-US" sz="1800" b="1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sz="1800" b="1" smtClean="0">
                          <a:solidFill>
                            <a:schemeClr val="bg1"/>
                          </a:solidFill>
                        </a:rPr>
                        <a:t>Spanish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$36 (</a:t>
                      </a:r>
                      <a:r>
                        <a:rPr lang="en-US" sz="2400" b="1" dirty="0" smtClean="0"/>
                        <a:t>15.7%</a:t>
                      </a:r>
                      <a:r>
                        <a:rPr lang="en-US" sz="2400" dirty="0" smtClean="0"/>
                        <a:t>)</a:t>
                      </a:r>
                      <a:endParaRPr 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$15,590</a:t>
                      </a:r>
                      <a:endParaRPr lang="en-US" sz="2400" dirty="0"/>
                    </a:p>
                  </a:txBody>
                  <a:tcPr anchor="ctr"/>
                </a:tc>
              </a:tr>
              <a:tr h="388425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English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$568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$195 (</a:t>
                      </a:r>
                      <a:r>
                        <a:rPr lang="en-US" sz="2400" b="0" dirty="0" smtClean="0"/>
                        <a:t>84.3%)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</a:t>
                      </a:r>
                      <a:endParaRPr lang="en-US" sz="2400" dirty="0"/>
                    </a:p>
                  </a:txBody>
                  <a:tcPr anchor="ctr"/>
                </a:tc>
              </a:tr>
              <a:tr h="388425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Total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$568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$231</a:t>
                      </a:r>
                      <a:endParaRPr lang="en-US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$15,590</a:t>
                      </a:r>
                      <a:endParaRPr lang="en-US" sz="2400" b="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9700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To Active the Total Market, Advertise on English </a:t>
            </a:r>
            <a:r>
              <a:rPr lang="en-US" altLang="en-US" u="sng" smtClean="0"/>
              <a:t>and</a:t>
            </a:r>
            <a:r>
              <a:rPr lang="en-US" altLang="en-US" smtClean="0"/>
              <a:t> Spanish Language Television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E8607A-7793-4745-8695-D3F831A777E4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29702" name="Content Placeholder 1"/>
          <p:cNvSpPr>
            <a:spLocks noGrp="1"/>
          </p:cNvSpPr>
          <p:nvPr>
            <p:ph idx="4294967295"/>
          </p:nvPr>
        </p:nvSpPr>
        <p:spPr>
          <a:xfrm>
            <a:off x="0" y="1414463"/>
            <a:ext cx="8021638" cy="620712"/>
          </a:xfrm>
        </p:spPr>
        <p:txBody>
          <a:bodyPr/>
          <a:lstStyle/>
          <a:p>
            <a:pPr marL="0" indent="0">
              <a:spcAft>
                <a:spcPts val="600"/>
              </a:spcAft>
              <a:buFont typeface="Wingdings" pitchFamily="2" charset="2"/>
              <a:buNone/>
            </a:pPr>
            <a:r>
              <a:rPr lang="en-US" altLang="en-US" sz="3200" b="1" smtClean="0">
                <a:solidFill>
                  <a:schemeClr val="bg1"/>
                </a:solidFill>
              </a:rPr>
              <a:t>Total Market Campaign Brief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0" y="1404938"/>
            <a:ext cx="9144000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76213" y="5830888"/>
            <a:ext cx="8982075" cy="78581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Aft>
                <a:spcPts val="600"/>
              </a:spcAft>
              <a:defRPr/>
            </a:pPr>
            <a:r>
              <a:rPr lang="en-US" sz="2400" b="1" u="sng" dirty="0">
                <a:solidFill>
                  <a:schemeClr val="tx1"/>
                </a:solidFill>
                <a:cs typeface="Arial" pitchFamily="34" charset="0"/>
              </a:rPr>
              <a:t>2010 vs. 2012</a:t>
            </a:r>
            <a:r>
              <a:rPr lang="en-US" sz="2400" b="1" dirty="0">
                <a:solidFill>
                  <a:schemeClr val="tx1"/>
                </a:solidFill>
                <a:cs typeface="Arial" pitchFamily="34" charset="0"/>
              </a:rPr>
              <a:t>: </a:t>
            </a:r>
            <a:r>
              <a:rPr lang="en-US" sz="1600" dirty="0">
                <a:solidFill>
                  <a:schemeClr val="tx1"/>
                </a:solidFill>
              </a:rPr>
              <a:t>Optimal Total Market </a:t>
            </a:r>
            <a:r>
              <a:rPr lang="en-US" sz="1600" dirty="0" smtClean="0">
                <a:solidFill>
                  <a:schemeClr val="tx1"/>
                </a:solidFill>
              </a:rPr>
              <a:t>Spanish-language </a:t>
            </a:r>
            <a:r>
              <a:rPr lang="en-US" sz="1600" dirty="0">
                <a:solidFill>
                  <a:schemeClr val="tx1"/>
                </a:solidFill>
              </a:rPr>
              <a:t>spend has increased to </a:t>
            </a:r>
            <a:r>
              <a:rPr lang="en-US" sz="2400" b="1" dirty="0">
                <a:solidFill>
                  <a:srgbClr val="FFC000"/>
                </a:solidFill>
              </a:rPr>
              <a:t>15.7%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from 14.2% in 2010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12825" y="2392363"/>
            <a:ext cx="1279525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anchor="ctr"/>
          <a:lstStyle/>
          <a:p>
            <a:pPr>
              <a:defRPr/>
            </a:pPr>
            <a:r>
              <a:rPr lang="en-US" sz="1100" b="1" dirty="0">
                <a:solidFill>
                  <a:schemeClr val="tx1"/>
                </a:solidFill>
                <a:cs typeface="Arial" pitchFamily="34" charset="0"/>
              </a:rPr>
              <a:t>Non-Hispanic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12825" y="2392363"/>
            <a:ext cx="88900" cy="368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anchor="ctr"/>
          <a:lstStyle/>
          <a:p>
            <a:pPr>
              <a:defRPr/>
            </a:pPr>
            <a:endParaRPr lang="en-US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92350" y="2392363"/>
            <a:ext cx="1281113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anchor="ctr"/>
          <a:lstStyle/>
          <a:p>
            <a:pPr>
              <a:defRPr/>
            </a:pPr>
            <a:r>
              <a:rPr lang="en-US" sz="1100" b="1" dirty="0">
                <a:solidFill>
                  <a:schemeClr val="tx1"/>
                </a:solidFill>
                <a:cs typeface="Arial" pitchFamily="34" charset="0"/>
              </a:rPr>
              <a:t>Hispanic: </a:t>
            </a:r>
            <a:r>
              <a:rPr lang="en-US" sz="1100" dirty="0">
                <a:solidFill>
                  <a:schemeClr val="tx1"/>
                </a:solidFill>
                <a:cs typeface="Arial" pitchFamily="34" charset="0"/>
              </a:rPr>
              <a:t>English </a:t>
            </a:r>
            <a:r>
              <a:rPr lang="en-US" sz="1100" i="1" dirty="0">
                <a:solidFill>
                  <a:schemeClr val="tx1"/>
                </a:solidFill>
                <a:cs typeface="Arial" pitchFamily="34" charset="0"/>
              </a:rPr>
              <a:t>Only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292350" y="2392363"/>
            <a:ext cx="88900" cy="368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anchor="ctr"/>
          <a:lstStyle/>
          <a:p>
            <a:pPr>
              <a:defRPr/>
            </a:pP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573463" y="2392363"/>
            <a:ext cx="1279525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anchor="ctr"/>
          <a:lstStyle/>
          <a:p>
            <a:pPr>
              <a:defRPr/>
            </a:pPr>
            <a:r>
              <a:rPr lang="en-US" sz="1100" b="1" dirty="0">
                <a:solidFill>
                  <a:schemeClr val="tx1"/>
                </a:solidFill>
                <a:cs typeface="Arial" pitchFamily="34" charset="0"/>
              </a:rPr>
              <a:t>Hispanic: </a:t>
            </a:r>
            <a:r>
              <a:rPr lang="en-US" sz="1100" dirty="0">
                <a:solidFill>
                  <a:schemeClr val="tx1"/>
                </a:solidFill>
                <a:cs typeface="Arial" pitchFamily="34" charset="0"/>
              </a:rPr>
              <a:t>English  </a:t>
            </a:r>
            <a:r>
              <a:rPr lang="en-US" sz="1100" i="1" dirty="0">
                <a:solidFill>
                  <a:schemeClr val="tx1"/>
                </a:solidFill>
                <a:cs typeface="Arial" pitchFamily="34" charset="0"/>
              </a:rPr>
              <a:t>Mostly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573463" y="2392363"/>
            <a:ext cx="88900" cy="3683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anchor="ctr"/>
          <a:lstStyle/>
          <a:p>
            <a:pPr>
              <a:defRPr/>
            </a:pP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cs typeface="Arial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852988" y="2392363"/>
            <a:ext cx="12811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anchor="ctr"/>
          <a:lstStyle/>
          <a:p>
            <a:pPr>
              <a:defRPr/>
            </a:pPr>
            <a:r>
              <a:rPr lang="en-US" sz="1100" b="1" dirty="0">
                <a:solidFill>
                  <a:schemeClr val="tx1"/>
                </a:solidFill>
                <a:cs typeface="Arial" pitchFamily="34" charset="0"/>
              </a:rPr>
              <a:t>Hispanic: </a:t>
            </a:r>
            <a:r>
              <a:rPr lang="en-US" sz="1100" dirty="0">
                <a:solidFill>
                  <a:schemeClr val="tx1"/>
                </a:solidFill>
                <a:cs typeface="Arial" pitchFamily="34" charset="0"/>
              </a:rPr>
              <a:t>Both Equal</a:t>
            </a:r>
            <a:endParaRPr lang="en-US" sz="1100" i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852988" y="2392363"/>
            <a:ext cx="88900" cy="3683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anchor="ctr"/>
          <a:lstStyle/>
          <a:p>
            <a:pPr>
              <a:defRPr/>
            </a:pP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cs typeface="Arial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34100" y="2392363"/>
            <a:ext cx="1279525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anchor="ctr"/>
          <a:lstStyle/>
          <a:p>
            <a:pPr>
              <a:defRPr/>
            </a:pPr>
            <a:r>
              <a:rPr lang="en-US" sz="1100" b="1" dirty="0">
                <a:solidFill>
                  <a:schemeClr val="tx1"/>
                </a:solidFill>
                <a:cs typeface="Arial" pitchFamily="34" charset="0"/>
              </a:rPr>
              <a:t>Hispanic</a:t>
            </a:r>
            <a:r>
              <a:rPr lang="en-US" sz="1100" b="1">
                <a:solidFill>
                  <a:schemeClr val="tx1"/>
                </a:solidFill>
                <a:cs typeface="Arial" pitchFamily="34" charset="0"/>
              </a:rPr>
              <a:t>: </a:t>
            </a:r>
            <a:r>
              <a:rPr lang="en-US" sz="1100">
                <a:solidFill>
                  <a:schemeClr val="tx1"/>
                </a:solidFill>
                <a:cs typeface="Arial" pitchFamily="34" charset="0"/>
              </a:rPr>
              <a:t>Spanish </a:t>
            </a:r>
            <a:r>
              <a:rPr lang="en-US" sz="1100" dirty="0">
                <a:solidFill>
                  <a:schemeClr val="tx1"/>
                </a:solidFill>
                <a:cs typeface="Arial" pitchFamily="34" charset="0"/>
              </a:rPr>
              <a:t>Mostly</a:t>
            </a:r>
            <a:endParaRPr lang="en-US" sz="1100" i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134100" y="2392363"/>
            <a:ext cx="88900" cy="368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anchor="ctr"/>
          <a:lstStyle/>
          <a:p>
            <a:pPr>
              <a:defRPr/>
            </a:pP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cs typeface="Arial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413625" y="2392363"/>
            <a:ext cx="1279525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anchor="ctr"/>
          <a:lstStyle/>
          <a:p>
            <a:pPr>
              <a:defRPr/>
            </a:pPr>
            <a:r>
              <a:rPr lang="en-US" sz="1100" b="1" dirty="0">
                <a:solidFill>
                  <a:schemeClr val="tx1"/>
                </a:solidFill>
                <a:cs typeface="Arial" pitchFamily="34" charset="0"/>
              </a:rPr>
              <a:t>Hispanic</a:t>
            </a:r>
            <a:r>
              <a:rPr lang="en-US" sz="1100" b="1">
                <a:solidFill>
                  <a:schemeClr val="tx1"/>
                </a:solidFill>
                <a:cs typeface="Arial" pitchFamily="34" charset="0"/>
              </a:rPr>
              <a:t>: </a:t>
            </a:r>
            <a:r>
              <a:rPr lang="en-US" sz="1100">
                <a:solidFill>
                  <a:schemeClr val="tx1"/>
                </a:solidFill>
                <a:cs typeface="Arial" pitchFamily="34" charset="0"/>
              </a:rPr>
              <a:t>Spanish </a:t>
            </a:r>
            <a:r>
              <a:rPr lang="en-US" sz="1100" dirty="0">
                <a:solidFill>
                  <a:schemeClr val="tx1"/>
                </a:solidFill>
                <a:cs typeface="Arial" pitchFamily="34" charset="0"/>
              </a:rPr>
              <a:t>Only</a:t>
            </a:r>
            <a:endParaRPr lang="en-US" sz="1100" i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413625" y="2392363"/>
            <a:ext cx="88900" cy="3683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anchor="ctr"/>
          <a:lstStyle/>
          <a:p>
            <a:pPr>
              <a:defRPr/>
            </a:pP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cs typeface="Arial" pitchFamily="34" charset="0"/>
            </a:endParaRPr>
          </a:p>
        </p:txBody>
      </p:sp>
      <p:sp>
        <p:nvSpPr>
          <p:cNvPr id="28" name="Content Placeholder 1"/>
          <p:cNvSpPr txBox="1">
            <a:spLocks/>
          </p:cNvSpPr>
          <p:nvPr/>
        </p:nvSpPr>
        <p:spPr bwMode="auto">
          <a:xfrm>
            <a:off x="82550" y="1905000"/>
            <a:ext cx="8021638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9144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har char="̶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77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indent="0">
              <a:spcAft>
                <a:spcPts val="600"/>
              </a:spcAft>
              <a:buFont typeface="Wingdings" pitchFamily="2" charset="2"/>
              <a:buNone/>
              <a:defRPr/>
            </a:pPr>
            <a:r>
              <a:rPr lang="en-US" altLang="en-US" sz="2400" b="1" kern="0" dirty="0" smtClean="0">
                <a:solidFill>
                  <a:schemeClr val="bg1"/>
                </a:solidFill>
              </a:rPr>
              <a:t>Impressions Goals: </a:t>
            </a:r>
            <a:r>
              <a:rPr lang="en-US" altLang="en-US" sz="2400" b="1" i="1" kern="0" dirty="0" smtClean="0">
                <a:solidFill>
                  <a:schemeClr val="bg1"/>
                </a:solidFill>
              </a:rPr>
              <a:t>Reach 10% of all </a:t>
            </a:r>
            <a:r>
              <a:rPr lang="en-US" altLang="en-US" sz="2400" b="1" i="1" u="sng" kern="0" dirty="0" smtClean="0">
                <a:solidFill>
                  <a:schemeClr val="bg1"/>
                </a:solidFill>
              </a:rPr>
              <a:t>six segments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176213" y="3003550"/>
            <a:ext cx="8199437" cy="434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2400" dirty="0">
                <a:solidFill>
                  <a:schemeClr val="tx1"/>
                </a:solidFill>
                <a:cs typeface="Arial" pitchFamily="34" charset="0"/>
              </a:rPr>
              <a:t>Three Case Scenarios </a:t>
            </a:r>
          </a:p>
          <a:p>
            <a:pPr>
              <a:defRPr/>
            </a:pPr>
            <a:r>
              <a:rPr lang="en-US" sz="1600" dirty="0">
                <a:solidFill>
                  <a:schemeClr val="tx1"/>
                </a:solidFill>
                <a:cs typeface="Arial" pitchFamily="34" charset="0"/>
              </a:rPr>
              <a:t>Assumes buying “mean performing programs” (units=$000s)</a:t>
            </a:r>
            <a:endParaRPr lang="en-US" sz="240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29719" name="TextBox 19"/>
          <p:cNvSpPr txBox="1">
            <a:spLocks noChangeArrowheads="1"/>
          </p:cNvSpPr>
          <p:nvPr/>
        </p:nvSpPr>
        <p:spPr bwMode="auto">
          <a:xfrm>
            <a:off x="82550" y="6564313"/>
            <a:ext cx="41910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̶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/>
              <a:t>Source: The Nielsen Company; </a:t>
            </a:r>
            <a:r>
              <a:rPr lang="en-US" altLang="en-US" sz="1000" dirty="0" err="1"/>
              <a:t>Latinum</a:t>
            </a:r>
            <a:r>
              <a:rPr lang="en-US" altLang="en-US" sz="1000" dirty="0"/>
              <a:t> Network Analysis</a:t>
            </a:r>
          </a:p>
        </p:txBody>
      </p:sp>
      <p:sp>
        <p:nvSpPr>
          <p:cNvPr id="29720" name="TextBox 21"/>
          <p:cNvSpPr txBox="1">
            <a:spLocks noChangeArrowheads="1"/>
          </p:cNvSpPr>
          <p:nvPr/>
        </p:nvSpPr>
        <p:spPr bwMode="auto">
          <a:xfrm>
            <a:off x="4851400" y="6534150"/>
            <a:ext cx="3429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̶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200" i="1"/>
              <a:t>Note: This is for the population 18-49 only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5465763" y="2379663"/>
            <a:ext cx="3692525" cy="19335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14" name="Right Triangle 13"/>
          <p:cNvSpPr/>
          <p:nvPr/>
        </p:nvSpPr>
        <p:spPr>
          <a:xfrm rot="16200000">
            <a:off x="4465638" y="1579563"/>
            <a:ext cx="200025" cy="1800225"/>
          </a:xfrm>
          <a:prstGeom prst="rt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13" name="Right Triangle 12"/>
          <p:cNvSpPr/>
          <p:nvPr/>
        </p:nvSpPr>
        <p:spPr>
          <a:xfrm rot="16200000" flipH="1">
            <a:off x="3698876" y="2546350"/>
            <a:ext cx="1733550" cy="1800225"/>
          </a:xfrm>
          <a:prstGeom prst="rt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3072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Univision is the Biggest Player for TV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9622CF-B0A9-4C94-BE40-468BAE066F2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0727" name="Rectangle 5"/>
          <p:cNvSpPr>
            <a:spLocks noChangeArrowheads="1"/>
          </p:cNvSpPr>
          <p:nvPr/>
        </p:nvSpPr>
        <p:spPr bwMode="auto">
          <a:xfrm>
            <a:off x="0" y="6257925"/>
            <a:ext cx="88661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̶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900"/>
              <a:t>Source: Nielsen (nielsen.com) based on Hispanic prime-time viewership from 7 p.m. to 11 p.m., Monday through Sunday (4/28/2014-5/25/2014). Strict daypart. Rating is % of Hispanic TV households; share is % of those households with TV sets in use and watching the network. P 2+ counts total Hispanic viewing persons in thousands tuned in to the network. Viewing estimates include 7 days of timeshifted viewing. Percent of households is the rating. Share is percent of TV sets in use.</a:t>
            </a: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7269607"/>
              </p:ext>
            </p:extLst>
          </p:nvPr>
        </p:nvGraphicFramePr>
        <p:xfrm>
          <a:off x="1" y="2285997"/>
          <a:ext cx="4433453" cy="39719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ctangle 7"/>
          <p:cNvSpPr/>
          <p:nvPr/>
        </p:nvSpPr>
        <p:spPr>
          <a:xfrm>
            <a:off x="0" y="1411288"/>
            <a:ext cx="9158288" cy="7778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30730" name="TextBox 7"/>
          <p:cNvSpPr txBox="1">
            <a:spLocks noChangeArrowheads="1"/>
          </p:cNvSpPr>
          <p:nvPr/>
        </p:nvSpPr>
        <p:spPr bwMode="auto">
          <a:xfrm>
            <a:off x="0" y="1389063"/>
            <a:ext cx="913130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̶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chemeClr val="bg1"/>
                </a:solidFill>
              </a:rPr>
              <a:t>Top Broadcast Networks for Hispanics: </a:t>
            </a:r>
            <a:r>
              <a:rPr lang="en-US" altLang="en-US">
                <a:solidFill>
                  <a:schemeClr val="bg1"/>
                </a:solidFill>
              </a:rPr>
              <a:t>Hispanic HH Share Live +7 (2014)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1404938"/>
            <a:ext cx="9144000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403850" y="2400300"/>
            <a:ext cx="3727450" cy="387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28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-3175" y="5078413"/>
            <a:ext cx="9161463" cy="1179512"/>
          </a:xfrm>
          <a:prstGeom prst="rect">
            <a:avLst/>
          </a:prstGeom>
          <a:solidFill>
            <a:schemeClr val="accent2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spcAft>
                <a:spcPts val="600"/>
              </a:spcAft>
              <a:defRPr/>
            </a:pP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9850" y="5078413"/>
            <a:ext cx="4429125" cy="1179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Aft>
                <a:spcPts val="600"/>
              </a:spcAft>
              <a:defRPr/>
            </a:pPr>
            <a:r>
              <a:rPr lang="en-US" sz="3200" b="1" dirty="0">
                <a:solidFill>
                  <a:schemeClr val="bg1"/>
                </a:solidFill>
              </a:rPr>
              <a:t>Strength with Hispanic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610100" y="5078413"/>
            <a:ext cx="4521200" cy="1179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Aft>
                <a:spcPts val="600"/>
              </a:spcAft>
              <a:defRPr/>
            </a:pPr>
            <a:r>
              <a:rPr lang="en-US" sz="3200" b="1" dirty="0">
                <a:solidFill>
                  <a:schemeClr val="bg1"/>
                </a:solidFill>
              </a:rPr>
              <a:t>Competing with the “Big 4” networks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4240213" y="5176838"/>
            <a:ext cx="511175" cy="99695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pic>
        <p:nvPicPr>
          <p:cNvPr id="3073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2843213"/>
            <a:ext cx="3341688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3403600"/>
            <a:ext cx="3341688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0"/>
          <p:cNvSpPr/>
          <p:nvPr/>
        </p:nvSpPr>
        <p:spPr>
          <a:xfrm rot="16200000">
            <a:off x="5218906" y="3486944"/>
            <a:ext cx="579438" cy="431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dirty="0">
                <a:cs typeface="Arial" pitchFamily="34" charset="0"/>
              </a:rPr>
              <a:t>Feb. 2013</a:t>
            </a:r>
          </a:p>
        </p:txBody>
      </p:sp>
      <p:sp>
        <p:nvSpPr>
          <p:cNvPr id="24" name="Rectangle 23"/>
          <p:cNvSpPr/>
          <p:nvPr/>
        </p:nvSpPr>
        <p:spPr>
          <a:xfrm rot="16200000">
            <a:off x="5218906" y="2917032"/>
            <a:ext cx="579437" cy="431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dirty="0">
                <a:cs typeface="Arial" pitchFamily="34" charset="0"/>
              </a:rPr>
              <a:t>Feb. 2014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5292725" y="3403600"/>
            <a:ext cx="3773488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292725" y="2568575"/>
            <a:ext cx="3773488" cy="274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pic>
        <p:nvPicPr>
          <p:cNvPr id="3074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2568575"/>
            <a:ext cx="8223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" name="Straight Connector 28"/>
          <p:cNvCxnSpPr/>
          <p:nvPr/>
        </p:nvCxnSpPr>
        <p:spPr>
          <a:xfrm>
            <a:off x="5292725" y="2838450"/>
            <a:ext cx="3773488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Radio Remains an Important Media Platform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E048C2-25AB-4386-BF24-72FFC39785D1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9375" y="3135313"/>
            <a:ext cx="2871788" cy="1238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9600" b="1" spc="-150" dirty="0">
                <a:solidFill>
                  <a:schemeClr val="tx1"/>
                </a:solidFill>
                <a:cs typeface="Arial" pitchFamily="34" charset="0"/>
              </a:rPr>
              <a:t>14</a:t>
            </a:r>
          </a:p>
        </p:txBody>
      </p:sp>
      <p:sp>
        <p:nvSpPr>
          <p:cNvPr id="5" name="Rectangle 4"/>
          <p:cNvSpPr/>
          <p:nvPr/>
        </p:nvSpPr>
        <p:spPr>
          <a:xfrm>
            <a:off x="4540250" y="3135313"/>
            <a:ext cx="2871787" cy="1238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9600" b="1" spc="-150" dirty="0">
                <a:solidFill>
                  <a:schemeClr val="tx1"/>
                </a:solidFill>
                <a:cs typeface="Arial" pitchFamily="34" charset="0"/>
              </a:rPr>
              <a:t>14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192338"/>
            <a:ext cx="9158288" cy="79533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2425" y="2192338"/>
            <a:ext cx="3517900" cy="795337"/>
          </a:xfrm>
          <a:prstGeom prst="rect">
            <a:avLst/>
          </a:prstGeom>
          <a:solidFill>
            <a:schemeClr val="accent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4800" b="1" spc="-150" dirty="0">
                <a:solidFill>
                  <a:schemeClr val="bg1"/>
                </a:solidFill>
                <a:cs typeface="Arial" pitchFamily="34" charset="0"/>
              </a:rPr>
              <a:t>Hispanic</a:t>
            </a:r>
          </a:p>
        </p:txBody>
      </p:sp>
      <p:sp>
        <p:nvSpPr>
          <p:cNvPr id="8" name="Rectangle 7"/>
          <p:cNvSpPr/>
          <p:nvPr/>
        </p:nvSpPr>
        <p:spPr>
          <a:xfrm>
            <a:off x="4937125" y="2192338"/>
            <a:ext cx="3979863" cy="795337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4800" b="1" spc="-150" dirty="0">
                <a:solidFill>
                  <a:schemeClr val="bg1"/>
                </a:solidFill>
                <a:cs typeface="Arial" pitchFamily="34" charset="0"/>
              </a:rPr>
              <a:t>Non-Hispanic</a:t>
            </a:r>
          </a:p>
        </p:txBody>
      </p:sp>
      <p:sp>
        <p:nvSpPr>
          <p:cNvPr id="23" name="Rectangle 22"/>
          <p:cNvSpPr/>
          <p:nvPr/>
        </p:nvSpPr>
        <p:spPr>
          <a:xfrm>
            <a:off x="0" y="1411288"/>
            <a:ext cx="9158288" cy="4667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31754" name="TextBox 7"/>
          <p:cNvSpPr txBox="1">
            <a:spLocks noChangeArrowheads="1"/>
          </p:cNvSpPr>
          <p:nvPr/>
        </p:nvSpPr>
        <p:spPr bwMode="auto">
          <a:xfrm>
            <a:off x="0" y="1422400"/>
            <a:ext cx="91313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̶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 smtClean="0">
                <a:solidFill>
                  <a:schemeClr val="bg1"/>
                </a:solidFill>
              </a:rPr>
              <a:t>Average Time Spent Listening to the Radio </a:t>
            </a:r>
            <a:r>
              <a:rPr lang="en-US" altLang="en-US" b="1" dirty="0">
                <a:solidFill>
                  <a:schemeClr val="bg1"/>
                </a:solidFill>
              </a:rPr>
              <a:t>Per Week (2012)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0" y="1404938"/>
            <a:ext cx="9144000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114988" y="3236913"/>
            <a:ext cx="1893887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4800" dirty="0">
                <a:solidFill>
                  <a:schemeClr val="tx1"/>
                </a:solidFill>
                <a:cs typeface="Arial" pitchFamily="34" charset="0"/>
              </a:rPr>
              <a:t>hours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58970" y="3236913"/>
            <a:ext cx="1893887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4800" dirty="0">
                <a:solidFill>
                  <a:schemeClr val="tx1"/>
                </a:solidFill>
                <a:cs typeface="Arial" pitchFamily="34" charset="0"/>
              </a:rPr>
              <a:t>hours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0" y="4862945"/>
            <a:ext cx="9144000" cy="11796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b="1" dirty="0" smtClean="0">
                <a:solidFill>
                  <a:schemeClr val="tx1"/>
                </a:solidFill>
                <a:cs typeface="Arial" pitchFamily="34" charset="0"/>
              </a:rPr>
              <a:t>Hispanics and non-Hispanics listen to the same amount of radio per week</a:t>
            </a:r>
            <a:endParaRPr lang="en-US" sz="3200" b="1" baseline="3000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37" name="TextBox 19"/>
          <p:cNvSpPr txBox="1">
            <a:spLocks noChangeArrowheads="1"/>
          </p:cNvSpPr>
          <p:nvPr/>
        </p:nvSpPr>
        <p:spPr bwMode="auto">
          <a:xfrm>
            <a:off x="82550" y="6564313"/>
            <a:ext cx="41910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̶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900" dirty="0"/>
              <a:t>Source: </a:t>
            </a:r>
            <a:r>
              <a:rPr lang="en-US" altLang="en-US" sz="900" dirty="0" smtClean="0"/>
              <a:t>“Why Radio Fact Sheet.“ Radio Advertising Bureau (2014)</a:t>
            </a:r>
            <a:endParaRPr lang="en-US" altLang="en-US" sz="900" dirty="0"/>
          </a:p>
        </p:txBody>
      </p:sp>
      <p:sp>
        <p:nvSpPr>
          <p:cNvPr id="16" name="Rectangle 15"/>
          <p:cNvSpPr/>
          <p:nvPr/>
        </p:nvSpPr>
        <p:spPr>
          <a:xfrm>
            <a:off x="2114988" y="3665733"/>
            <a:ext cx="2081212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3600" dirty="0">
                <a:solidFill>
                  <a:schemeClr val="tx1"/>
                </a:solidFill>
                <a:cs typeface="Arial" pitchFamily="34" charset="0"/>
              </a:rPr>
              <a:t>p</a:t>
            </a:r>
            <a:r>
              <a:rPr lang="en-US" sz="3600" dirty="0" smtClean="0">
                <a:solidFill>
                  <a:schemeClr val="tx1"/>
                </a:solidFill>
                <a:cs typeface="Arial" pitchFamily="34" charset="0"/>
              </a:rPr>
              <a:t>er </a:t>
            </a:r>
            <a:r>
              <a:rPr lang="en-US" sz="3600" dirty="0" smtClean="0">
                <a:solidFill>
                  <a:schemeClr val="tx1"/>
                </a:solidFill>
                <a:cs typeface="Arial" pitchFamily="34" charset="0"/>
              </a:rPr>
              <a:t>week</a:t>
            </a:r>
            <a:endParaRPr lang="en-US" sz="360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558970" y="3665733"/>
            <a:ext cx="2081212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3600" dirty="0">
                <a:solidFill>
                  <a:schemeClr val="tx1"/>
                </a:solidFill>
                <a:cs typeface="Arial" pitchFamily="34" charset="0"/>
              </a:rPr>
              <a:t>p</a:t>
            </a:r>
            <a:r>
              <a:rPr lang="en-US" sz="3600" dirty="0" smtClean="0">
                <a:solidFill>
                  <a:schemeClr val="tx1"/>
                </a:solidFill>
                <a:cs typeface="Arial" pitchFamily="34" charset="0"/>
              </a:rPr>
              <a:t>er </a:t>
            </a:r>
            <a:r>
              <a:rPr lang="en-US" sz="3600" dirty="0" smtClean="0">
                <a:solidFill>
                  <a:schemeClr val="tx1"/>
                </a:solidFill>
                <a:cs typeface="Arial" pitchFamily="34" charset="0"/>
              </a:rPr>
              <a:t>week</a:t>
            </a:r>
            <a:endParaRPr lang="en-US" sz="3600" dirty="0">
              <a:solidFill>
                <a:schemeClr val="tx1"/>
              </a:solidFill>
              <a:cs typeface="Arial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223000" y="1878013"/>
            <a:ext cx="2921000" cy="49799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32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3277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Spanish-Language Stations Are Favorites on Hispanic Radio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3821FF-FA0E-44E3-8A7B-BB3C4900DB04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692024"/>
              </p:ext>
            </p:extLst>
          </p:nvPr>
        </p:nvGraphicFramePr>
        <p:xfrm>
          <a:off x="152400" y="1944688"/>
          <a:ext cx="5681663" cy="457677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4694730"/>
                <a:gridCol w="986933"/>
              </a:tblGrid>
              <a:tr h="2542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Radio Format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182880" marR="9525" marT="95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chemeClr val="lt1"/>
                          </a:solidFill>
                          <a:effectLst/>
                          <a:latin typeface="+mj-lt"/>
                        </a:rPr>
                        <a:t>Share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6" marB="0" anchor="ctr"/>
                </a:tc>
              </a:tr>
              <a:tr h="2542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Mexican Regional</a:t>
                      </a:r>
                    </a:p>
                  </a:txBody>
                  <a:tcPr marL="182873" marR="9525" marT="95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19%</a:t>
                      </a:r>
                    </a:p>
                  </a:txBody>
                  <a:tcPr marL="9525" marR="9525" marT="9526" marB="0" anchor="ctr"/>
                </a:tc>
              </a:tr>
              <a:tr h="2542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Spanish Contemporary + Spanish Hot Adult Contemporary</a:t>
                      </a:r>
                    </a:p>
                  </a:txBody>
                  <a:tcPr marL="182873" marR="9525" marT="95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11%</a:t>
                      </a:r>
                    </a:p>
                  </a:txBody>
                  <a:tcPr marL="9525" marR="9525" marT="9526" marB="0" anchor="ctr"/>
                </a:tc>
              </a:tr>
              <a:tr h="2542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Pop CHR</a:t>
                      </a:r>
                    </a:p>
                  </a:txBody>
                  <a:tcPr marL="182873" marR="9525" marT="95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10%</a:t>
                      </a:r>
                    </a:p>
                  </a:txBody>
                  <a:tcPr marL="9525" marR="9525" marT="9526" marB="0" anchor="ctr"/>
                </a:tc>
              </a:tr>
              <a:tr h="2542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Rhythmic CHR</a:t>
                      </a:r>
                    </a:p>
                  </a:txBody>
                  <a:tcPr marL="182873" marR="9525" marT="95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8%</a:t>
                      </a:r>
                    </a:p>
                  </a:txBody>
                  <a:tcPr marL="9525" marR="9525" marT="9526" marB="0" anchor="ctr"/>
                </a:tc>
              </a:tr>
              <a:tr h="2542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Adult Contemporary + Soft Adult Contemporary</a:t>
                      </a:r>
                    </a:p>
                  </a:txBody>
                  <a:tcPr marL="182873" marR="9525" marT="95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6%</a:t>
                      </a:r>
                    </a:p>
                  </a:txBody>
                  <a:tcPr marL="9525" marR="9525" marT="9526" marB="0" anchor="ctr"/>
                </a:tc>
              </a:tr>
              <a:tr h="2542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Spanish Adult Hits</a:t>
                      </a:r>
                    </a:p>
                  </a:txBody>
                  <a:tcPr marL="182873" marR="9525" marT="95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6%</a:t>
                      </a:r>
                    </a:p>
                  </a:txBody>
                  <a:tcPr marL="9525" marR="9525" marT="9526" marB="0" anchor="ctr"/>
                </a:tc>
              </a:tr>
              <a:tr h="2542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Hot Adult Contemporary</a:t>
                      </a:r>
                    </a:p>
                  </a:txBody>
                  <a:tcPr marL="182873" marR="9525" marT="95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4%</a:t>
                      </a:r>
                    </a:p>
                  </a:txBody>
                  <a:tcPr marL="9525" marR="9525" marT="9526" marB="0" anchor="ctr"/>
                </a:tc>
              </a:tr>
              <a:tr h="2542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Country + New Country</a:t>
                      </a:r>
                    </a:p>
                  </a:txBody>
                  <a:tcPr marL="182873" marR="9525" marT="95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4%</a:t>
                      </a:r>
                    </a:p>
                  </a:txBody>
                  <a:tcPr marL="9525" marR="9525" marT="9526" marB="0" anchor="ctr"/>
                </a:tc>
              </a:tr>
              <a:tr h="2542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Classic Hits</a:t>
                      </a:r>
                    </a:p>
                  </a:txBody>
                  <a:tcPr marL="182873" marR="9525" marT="95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4%</a:t>
                      </a:r>
                    </a:p>
                  </a:txBody>
                  <a:tcPr marL="9525" marR="9525" marT="9526" marB="0" anchor="ctr"/>
                </a:tc>
              </a:tr>
              <a:tr h="2542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News/Talk/Information + Talk/Personality</a:t>
                      </a:r>
                    </a:p>
                  </a:txBody>
                  <a:tcPr marL="182873" marR="9525" marT="95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3%</a:t>
                      </a:r>
                    </a:p>
                  </a:txBody>
                  <a:tcPr marL="9525" marR="9525" marT="9526" marB="0" anchor="ctr"/>
                </a:tc>
              </a:tr>
              <a:tr h="2542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Spanish Tropical</a:t>
                      </a:r>
                    </a:p>
                  </a:txBody>
                  <a:tcPr marL="182873" marR="9525" marT="95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3%</a:t>
                      </a:r>
                    </a:p>
                  </a:txBody>
                  <a:tcPr marL="9525" marR="9525" marT="9526" marB="0" anchor="ctr"/>
                </a:tc>
              </a:tr>
              <a:tr h="2542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Classic Rock</a:t>
                      </a:r>
                    </a:p>
                  </a:txBody>
                  <a:tcPr marL="182873" marR="9525" marT="95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2%</a:t>
                      </a:r>
                    </a:p>
                  </a:txBody>
                  <a:tcPr marL="9525" marR="9525" marT="9526" marB="0" anchor="ctr"/>
                </a:tc>
              </a:tr>
              <a:tr h="2542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Spanish News/Talk</a:t>
                      </a:r>
                    </a:p>
                  </a:txBody>
                  <a:tcPr marL="182873" marR="9525" marT="95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2%</a:t>
                      </a:r>
                    </a:p>
                  </a:txBody>
                  <a:tcPr marL="9525" marR="9525" marT="9526" marB="0" anchor="ctr"/>
                </a:tc>
              </a:tr>
              <a:tr h="2542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Spanish Variety</a:t>
                      </a:r>
                    </a:p>
                  </a:txBody>
                  <a:tcPr marL="182873" marR="9525" marT="95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1%</a:t>
                      </a:r>
                    </a:p>
                  </a:txBody>
                  <a:tcPr marL="9525" marR="9525" marT="9526" marB="0" anchor="ctr"/>
                </a:tc>
              </a:tr>
              <a:tr h="2542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Spanish Religious</a:t>
                      </a:r>
                    </a:p>
                  </a:txBody>
                  <a:tcPr marL="182873" marR="9525" marT="95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1%</a:t>
                      </a:r>
                    </a:p>
                  </a:txBody>
                  <a:tcPr marL="9525" marR="9525" marT="9526" marB="0" anchor="ctr"/>
                </a:tc>
              </a:tr>
              <a:tr h="2542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Tejano</a:t>
                      </a:r>
                    </a:p>
                  </a:txBody>
                  <a:tcPr marL="182873" marR="9525" marT="95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1%</a:t>
                      </a:r>
                    </a:p>
                  </a:txBody>
                  <a:tcPr marL="9525" marR="9525" marT="9526" marB="0" anchor="ctr"/>
                </a:tc>
              </a:tr>
              <a:tr h="2542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Spanish Sports</a:t>
                      </a:r>
                    </a:p>
                  </a:txBody>
                  <a:tcPr marL="182873" marR="9525" marT="95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0.3%</a:t>
                      </a:r>
                    </a:p>
                  </a:txBody>
                  <a:tcPr marL="9525" marR="9525" marT="9526" marB="0" anchor="ctr"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58750" y="2203450"/>
            <a:ext cx="109538" cy="255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8750" y="2455863"/>
            <a:ext cx="109538" cy="255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8750" y="3467100"/>
            <a:ext cx="109538" cy="255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8750" y="4746625"/>
            <a:ext cx="109538" cy="255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8750" y="5243513"/>
            <a:ext cx="109538" cy="255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8750" y="5499100"/>
            <a:ext cx="109538" cy="255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8750" y="5754688"/>
            <a:ext cx="109538" cy="255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58750" y="6010275"/>
            <a:ext cx="109538" cy="2571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1411288"/>
            <a:ext cx="9158288" cy="4667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32840" name="TextBox 7"/>
          <p:cNvSpPr txBox="1">
            <a:spLocks noChangeArrowheads="1"/>
          </p:cNvSpPr>
          <p:nvPr/>
        </p:nvSpPr>
        <p:spPr bwMode="auto">
          <a:xfrm>
            <a:off x="0" y="1422400"/>
            <a:ext cx="91313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̶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chemeClr val="bg1"/>
                </a:solidFill>
              </a:rPr>
              <a:t>Top  Radio Formats by Hispanic Audience Share (AHQ 12+)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0" y="1404938"/>
            <a:ext cx="9144000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58750" y="6267450"/>
            <a:ext cx="109538" cy="255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23000" y="2641600"/>
            <a:ext cx="2908300" cy="2552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8400" b="1" spc="-300" dirty="0">
                <a:solidFill>
                  <a:schemeClr val="tx1"/>
                </a:solidFill>
                <a:cs typeface="Arial" pitchFamily="34" charset="0"/>
              </a:rPr>
              <a:t>~50%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223000" y="3947318"/>
            <a:ext cx="2908300" cy="13446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anchor="ctr"/>
          <a:lstStyle/>
          <a:p>
            <a:pPr>
              <a:defRPr/>
            </a:pPr>
            <a:r>
              <a:rPr lang="en-US" sz="2200" dirty="0">
                <a:solidFill>
                  <a:schemeClr val="tx1"/>
                </a:solidFill>
                <a:cs typeface="Arial" pitchFamily="34" charset="0"/>
              </a:rPr>
              <a:t>Of audience share for </a:t>
            </a:r>
            <a:r>
              <a:rPr lang="en-US" sz="2200" b="1" dirty="0">
                <a:solidFill>
                  <a:schemeClr val="accent2"/>
                </a:solidFill>
                <a:cs typeface="Arial" pitchFamily="34" charset="0"/>
              </a:rPr>
              <a:t>Hispanic</a:t>
            </a:r>
            <a:r>
              <a:rPr lang="en-US" sz="2200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sz="2200" dirty="0">
                <a:solidFill>
                  <a:schemeClr val="tx1"/>
                </a:solidFill>
                <a:cs typeface="Arial" pitchFamily="34" charset="0"/>
              </a:rPr>
              <a:t>radio listeners 12+ is from </a:t>
            </a:r>
            <a:r>
              <a:rPr lang="en-US" sz="2200" b="1" dirty="0">
                <a:solidFill>
                  <a:schemeClr val="accent2"/>
                </a:solidFill>
                <a:cs typeface="Arial" pitchFamily="34" charset="0"/>
              </a:rPr>
              <a:t>Spanish language radio</a:t>
            </a:r>
          </a:p>
        </p:txBody>
      </p:sp>
      <p:sp>
        <p:nvSpPr>
          <p:cNvPr id="23" name="TextBox 19"/>
          <p:cNvSpPr txBox="1">
            <a:spLocks noChangeArrowheads="1"/>
          </p:cNvSpPr>
          <p:nvPr/>
        </p:nvSpPr>
        <p:spPr bwMode="auto">
          <a:xfrm>
            <a:off x="82550" y="6564313"/>
            <a:ext cx="41910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̶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900" dirty="0"/>
              <a:t>Source: </a:t>
            </a:r>
            <a:r>
              <a:rPr lang="en-US" altLang="en-US" sz="900" dirty="0" smtClean="0"/>
              <a:t>“Hispanic Radio Today 2013.“ Arbitron (2013)</a:t>
            </a:r>
            <a:endParaRPr lang="en-US" alt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385888"/>
            <a:ext cx="9158288" cy="806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3379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Local Stations: Local Activation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819BD71-7E05-4B23-B801-5379DB04C2D0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233296"/>
              </p:ext>
            </p:extLst>
          </p:nvPr>
        </p:nvGraphicFramePr>
        <p:xfrm>
          <a:off x="185738" y="2281238"/>
          <a:ext cx="4564062" cy="40846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681305"/>
                <a:gridCol w="1968402"/>
                <a:gridCol w="914355"/>
              </a:tblGrid>
              <a:tr h="792836">
                <a:tc>
                  <a:txBody>
                    <a:bodyPr/>
                    <a:lstStyle/>
                    <a:p>
                      <a:pPr marL="0" marR="0" indent="0" algn="l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Station Name</a:t>
                      </a:r>
                    </a:p>
                  </a:txBody>
                  <a:tcPr marL="182880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Station Type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 smtClean="0">
                          <a:solidFill>
                            <a:schemeClr val="lt1"/>
                          </a:solidFill>
                          <a:effectLst/>
                          <a:latin typeface="+mj-lt"/>
                        </a:rPr>
                        <a:t>Weekly </a:t>
                      </a:r>
                      <a:r>
                        <a:rPr lang="en-US" sz="1000" b="1" i="0" u="none" strike="noStrike" dirty="0" err="1" smtClean="0">
                          <a:solidFill>
                            <a:schemeClr val="lt1"/>
                          </a:solidFill>
                          <a:effectLst/>
                          <a:latin typeface="+mj-lt"/>
                        </a:rPr>
                        <a:t>Cume</a:t>
                      </a:r>
                      <a:r>
                        <a:rPr lang="en-US" sz="1000" b="1" i="0" u="none" strike="noStrike" dirty="0" smtClean="0">
                          <a:solidFill>
                            <a:schemeClr val="lt1"/>
                          </a:solidFill>
                          <a:effectLst/>
                          <a:latin typeface="+mj-lt"/>
                        </a:rPr>
                        <a:t> Persons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</a:tr>
              <a:tr h="3291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KIIS-FM Los Angeles</a:t>
                      </a:r>
                    </a:p>
                  </a:txBody>
                  <a:tcPr marL="182871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Pop contemporary hit radio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2,060,600</a:t>
                      </a:r>
                    </a:p>
                  </a:txBody>
                  <a:tcPr marL="9525" marR="9525" marT="9525" marB="0" anchor="ctr"/>
                </a:tc>
              </a:tr>
              <a:tr h="3291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KAMP-FM Los Angeles</a:t>
                      </a:r>
                    </a:p>
                  </a:txBody>
                  <a:tcPr marL="182871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Pop contemporary hit radio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1,786,900</a:t>
                      </a:r>
                    </a:p>
                  </a:txBody>
                  <a:tcPr marL="9525" marR="9525" marT="9525" marB="0" anchor="ctr"/>
                </a:tc>
              </a:tr>
              <a:tr h="3291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KLVE-FM Los Angeles</a:t>
                      </a:r>
                    </a:p>
                  </a:txBody>
                  <a:tcPr marL="182871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Spanish contemporary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1,784,900</a:t>
                      </a:r>
                    </a:p>
                  </a:txBody>
                  <a:tcPr marL="9525" marR="9525" marT="9525" marB="0" anchor="ctr"/>
                </a:tc>
              </a:tr>
              <a:tr h="3291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WSKQ-FM New York</a:t>
                      </a:r>
                    </a:p>
                  </a:txBody>
                  <a:tcPr marL="182871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Spanish tropical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1,720,600</a:t>
                      </a:r>
                    </a:p>
                  </a:txBody>
                  <a:tcPr marL="9525" marR="9525" marT="9525" marB="0" anchor="ctr"/>
                </a:tc>
              </a:tr>
              <a:tr h="3291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KPWR-FM Los Angeles</a:t>
                      </a:r>
                    </a:p>
                  </a:txBody>
                  <a:tcPr marL="182871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Rhythmic contemporary hit radio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1,691,500</a:t>
                      </a:r>
                    </a:p>
                  </a:txBody>
                  <a:tcPr marL="9525" marR="9525" marT="9525" marB="0" anchor="ctr"/>
                </a:tc>
              </a:tr>
              <a:tr h="3291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KBIG-FM Los Angeles</a:t>
                      </a:r>
                    </a:p>
                  </a:txBody>
                  <a:tcPr marL="182871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Hot adult contemporary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1,648,200</a:t>
                      </a:r>
                    </a:p>
                  </a:txBody>
                  <a:tcPr marL="9525" marR="9525" marT="9525" marB="0" anchor="ctr"/>
                </a:tc>
              </a:tr>
              <a:tr h="3291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KSCA-FM Los Angeles</a:t>
                      </a:r>
                    </a:p>
                  </a:txBody>
                  <a:tcPr marL="182871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Mexican regional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1,525,600</a:t>
                      </a:r>
                    </a:p>
                  </a:txBody>
                  <a:tcPr marL="9525" marR="9525" marT="9525" marB="0" anchor="ctr"/>
                </a:tc>
              </a:tr>
              <a:tr h="3291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KLAX-FM Los Angeles</a:t>
                      </a:r>
                    </a:p>
                  </a:txBody>
                  <a:tcPr marL="182871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Mexican regional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1,476,400</a:t>
                      </a:r>
                    </a:p>
                  </a:txBody>
                  <a:tcPr marL="9525" marR="9525" marT="9525" marB="0" anchor="ctr"/>
                </a:tc>
              </a:tr>
              <a:tr h="3291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WXNY-FM New York</a:t>
                      </a:r>
                    </a:p>
                  </a:txBody>
                  <a:tcPr marL="182871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Spanish contemporary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1,409,000</a:t>
                      </a:r>
                    </a:p>
                  </a:txBody>
                  <a:tcPr marL="9525" marR="9525" marT="9525" marB="0" anchor="ctr"/>
                </a:tc>
              </a:tr>
              <a:tr h="3291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KOST-FM Los Angeles</a:t>
                      </a:r>
                    </a:p>
                  </a:txBody>
                  <a:tcPr marL="182871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Adult contemporary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1,401,800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568712"/>
              </p:ext>
            </p:extLst>
          </p:nvPr>
        </p:nvGraphicFramePr>
        <p:xfrm>
          <a:off x="6059488" y="2409310"/>
          <a:ext cx="2424112" cy="3614180"/>
        </p:xfrm>
        <a:graphic>
          <a:graphicData uri="http://schemas.openxmlformats.org/drawingml/2006/table">
            <a:tbl>
              <a:tblPr/>
              <a:tblGrid>
                <a:gridCol w="1346902"/>
                <a:gridCol w="1077210"/>
              </a:tblGrid>
              <a:tr h="335588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Los Angeles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3" marR="9523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83CF"/>
                        </a:solidFill>
                        <a:effectLst/>
                        <a:latin typeface="+mn-lt"/>
                        <a:ea typeface="ＭＳ Ｐゴシック" pitchFamily="34" charset="-128"/>
                      </a:endParaRPr>
                    </a:p>
                  </a:txBody>
                  <a:tcPr marL="91463" marR="91463"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524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KLVE-FM Los Angeles</a:t>
                      </a:r>
                    </a:p>
                  </a:txBody>
                  <a:tcPr marL="9523" marR="9523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83CF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7</a:t>
                      </a:r>
                    </a:p>
                  </a:txBody>
                  <a:tcPr marL="91463" marR="91463"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524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KSCA-FM Los Angeles</a:t>
                      </a:r>
                    </a:p>
                  </a:txBody>
                  <a:tcPr marL="9523" marR="9523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83CF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8</a:t>
                      </a:r>
                    </a:p>
                  </a:txBody>
                  <a:tcPr marL="91463" marR="91463"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524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KLAX-FM Los Angeles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3" marR="9523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83CF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15</a:t>
                      </a:r>
                    </a:p>
                  </a:txBody>
                  <a:tcPr marL="91463" marR="91463"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328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New York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3" marR="9523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83CF"/>
                        </a:solidFill>
                        <a:effectLst/>
                        <a:latin typeface="+mn-lt"/>
                        <a:ea typeface="ＭＳ Ｐゴシック" pitchFamily="34" charset="-128"/>
                      </a:endParaRPr>
                    </a:p>
                  </a:txBody>
                  <a:tcPr marL="91463" marR="91463"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524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WSKQ-FM New York</a:t>
                      </a:r>
                    </a:p>
                  </a:txBody>
                  <a:tcPr marL="9523" marR="9523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83CF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4</a:t>
                      </a:r>
                    </a:p>
                  </a:txBody>
                  <a:tcPr marL="91463" marR="91463"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524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WXNY-FM New York</a:t>
                      </a:r>
                    </a:p>
                  </a:txBody>
                  <a:tcPr marL="9523" marR="9523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83CF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9</a:t>
                      </a:r>
                    </a:p>
                  </a:txBody>
                  <a:tcPr marL="91463" marR="91463"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328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Miami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3" marR="9523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83CF"/>
                        </a:solidFill>
                        <a:effectLst/>
                        <a:latin typeface="+mn-lt"/>
                        <a:ea typeface="ＭＳ Ｐゴシック" pitchFamily="34" charset="-128"/>
                      </a:endParaRPr>
                    </a:p>
                  </a:txBody>
                  <a:tcPr marL="91463" marR="91463"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524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WAMR-FM Miami</a:t>
                      </a:r>
                    </a:p>
                  </a:txBody>
                  <a:tcPr marL="9523" marR="9523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83CF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2</a:t>
                      </a:r>
                    </a:p>
                  </a:txBody>
                  <a:tcPr marL="91463" marR="91463"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524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WXDJ-FM Miami</a:t>
                      </a:r>
                    </a:p>
                  </a:txBody>
                  <a:tcPr marL="9523" marR="9523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83CF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6</a:t>
                      </a:r>
                    </a:p>
                  </a:txBody>
                  <a:tcPr marL="91463" marR="91463"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524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WAQI-AM Miami</a:t>
                      </a:r>
                    </a:p>
                  </a:txBody>
                  <a:tcPr marL="9523" marR="9523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83CF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10</a:t>
                      </a:r>
                    </a:p>
                  </a:txBody>
                  <a:tcPr marL="91463" marR="91463"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5159375" y="1481140"/>
            <a:ext cx="3806825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Notable Spanish Language Stations in Top </a:t>
            </a:r>
            <a:r>
              <a:rPr lang="en-US" b="1" dirty="0" smtClean="0">
                <a:solidFill>
                  <a:schemeClr val="bg1"/>
                </a:solidFill>
                <a:cs typeface="Arial" pitchFamily="34" charset="0"/>
              </a:rPr>
              <a:t>3 </a:t>
            </a:r>
            <a:r>
              <a:rPr lang="en-US" b="1" u="sng" dirty="0">
                <a:solidFill>
                  <a:schemeClr val="bg1"/>
                </a:solidFill>
                <a:cs typeface="Arial" pitchFamily="34" charset="0"/>
              </a:rPr>
              <a:t>Markets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4749800" y="2937164"/>
            <a:ext cx="1308100" cy="103793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8" idx="1"/>
          </p:cNvCxnSpPr>
          <p:nvPr/>
        </p:nvCxnSpPr>
        <p:spPr>
          <a:xfrm>
            <a:off x="4749800" y="4216400"/>
            <a:ext cx="1309688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749800" y="3228109"/>
            <a:ext cx="1308100" cy="1986829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84150" y="3732213"/>
            <a:ext cx="109538" cy="33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84150" y="4062413"/>
            <a:ext cx="109538" cy="3286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84150" y="5051425"/>
            <a:ext cx="109538" cy="3286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84150" y="5380038"/>
            <a:ext cx="109538" cy="3286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84150" y="5703888"/>
            <a:ext cx="109538" cy="33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4749800" y="4559300"/>
            <a:ext cx="1308100" cy="1309688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749800" y="3560618"/>
            <a:ext cx="1308100" cy="1983727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59670" y="1481140"/>
            <a:ext cx="3806825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u="sng" dirty="0" smtClean="0">
                <a:solidFill>
                  <a:schemeClr val="bg1"/>
                </a:solidFill>
                <a:cs typeface="Arial" pitchFamily="34" charset="0"/>
              </a:rPr>
              <a:t>National</a:t>
            </a:r>
            <a:r>
              <a:rPr lang="en-US" b="1" dirty="0" smtClean="0">
                <a:solidFill>
                  <a:schemeClr val="bg1"/>
                </a:solidFill>
                <a:cs typeface="Arial" pitchFamily="34" charset="0"/>
              </a:rPr>
              <a:t> Top Stations for Hispanics (both languages)</a:t>
            </a:r>
            <a:endParaRPr 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40917" y="6034088"/>
            <a:ext cx="2917371" cy="671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…and more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412181" y="2411555"/>
            <a:ext cx="1011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</a:rPr>
              <a:t>Overall Total Market Rank (6+)</a:t>
            </a:r>
            <a:endParaRPr lang="en-US" sz="800" b="1" dirty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-28576" y="6523509"/>
            <a:ext cx="6677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Source: Nielsen Audio Fall 2013 (nielsen.com/audio), persons 12+, Monday through Sunday, 6 a.m. to midnight.  Local markets Nielsen Topline Ratings (2014)</a:t>
            </a:r>
            <a:endParaRPr lang="en-US" sz="900" dirty="0"/>
          </a:p>
        </p:txBody>
      </p:sp>
      <p:sp>
        <p:nvSpPr>
          <p:cNvPr id="32" name="TextBox 31"/>
          <p:cNvSpPr txBox="1"/>
          <p:nvPr/>
        </p:nvSpPr>
        <p:spPr>
          <a:xfrm>
            <a:off x="7412181" y="3732213"/>
            <a:ext cx="1011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</a:rPr>
              <a:t>Overall Total Market Rank (6+)</a:t>
            </a:r>
            <a:endParaRPr lang="en-US" sz="800" b="1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412181" y="4706938"/>
            <a:ext cx="1011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</a:rPr>
              <a:t>Overall Total Market Rank (6+)</a:t>
            </a:r>
            <a:endParaRPr lang="en-US" sz="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6C5BA-7684-40E9-9185-BB391CD7217B}" type="slidenum">
              <a:rPr lang="en-US" smtClean="0">
                <a:solidFill>
                  <a:srgbClr val="000000"/>
                </a:solidFill>
              </a:rPr>
              <a:pPr/>
              <a:t>2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Hispanic Consumers on Three Levels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80654" y="1745673"/>
            <a:ext cx="8063345" cy="145472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 smtClean="0">
                <a:latin typeface="Arial" pitchFamily="34" charset="0"/>
                <a:cs typeface="Arial" pitchFamily="34" charset="0"/>
              </a:rPr>
              <a:t>Demographics &amp; Economic Opportunity</a:t>
            </a:r>
          </a:p>
        </p:txBody>
      </p:sp>
      <p:sp>
        <p:nvSpPr>
          <p:cNvPr id="6" name="Rectangle 5"/>
          <p:cNvSpPr/>
          <p:nvPr/>
        </p:nvSpPr>
        <p:spPr>
          <a:xfrm>
            <a:off x="1080654" y="3200400"/>
            <a:ext cx="8063345" cy="145472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 smtClean="0">
                <a:latin typeface="Arial" pitchFamily="34" charset="0"/>
                <a:cs typeface="Arial" pitchFamily="34" charset="0"/>
              </a:rPr>
              <a:t>Cultural Insights for Best-in-Class Marketing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1080654" y="4655127"/>
            <a:ext cx="8063345" cy="145472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 smtClean="0">
                <a:latin typeface="Arial" pitchFamily="34" charset="0"/>
                <a:cs typeface="Arial" pitchFamily="34" charset="0"/>
              </a:rPr>
              <a:t>Media Landscape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1745673"/>
            <a:ext cx="1080655" cy="145472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3200400"/>
            <a:ext cx="1080655" cy="145472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4655127"/>
            <a:ext cx="1080655" cy="145472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>
                <a:latin typeface="Arial" pitchFamily="34" charset="0"/>
                <a:cs typeface="Arial" pitchFamily="34" charset="0"/>
              </a:rPr>
              <a:t>3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3200400"/>
            <a:ext cx="9144000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0" y="4655127"/>
            <a:ext cx="9144000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26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Isosceles Triangle 28"/>
          <p:cNvSpPr/>
          <p:nvPr/>
        </p:nvSpPr>
        <p:spPr>
          <a:xfrm rot="19217953">
            <a:off x="855133" y="662785"/>
            <a:ext cx="7744471" cy="8726651"/>
          </a:xfrm>
          <a:custGeom>
            <a:avLst/>
            <a:gdLst/>
            <a:ahLst/>
            <a:cxnLst/>
            <a:rect l="l" t="t" r="r" b="b"/>
            <a:pathLst>
              <a:path w="6739357" h="8062900">
                <a:moveTo>
                  <a:pt x="1940631" y="0"/>
                </a:moveTo>
                <a:lnTo>
                  <a:pt x="3593286" y="3685975"/>
                </a:lnTo>
                <a:lnTo>
                  <a:pt x="6739357" y="6297966"/>
                </a:lnTo>
                <a:lnTo>
                  <a:pt x="5274039" y="8062900"/>
                </a:lnTo>
                <a:lnTo>
                  <a:pt x="2165392" y="5481980"/>
                </a:lnTo>
                <a:lnTo>
                  <a:pt x="775765" y="4328257"/>
                </a:lnTo>
                <a:lnTo>
                  <a:pt x="210441" y="3858903"/>
                </a:lnTo>
                <a:lnTo>
                  <a:pt x="0" y="3684186"/>
                </a:lnTo>
                <a:lnTo>
                  <a:pt x="627833" y="2927978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3481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Hispanics of All Acculturation Levels Read Magazines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064C64-1DF7-416A-A229-7CD231357A7E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87375" y="3135313"/>
            <a:ext cx="2871788" cy="1238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9600" b="1" spc="-150" dirty="0">
                <a:solidFill>
                  <a:schemeClr val="tx1"/>
                </a:solidFill>
                <a:cs typeface="Arial" pitchFamily="34" charset="0"/>
              </a:rPr>
              <a:t>74%</a:t>
            </a:r>
          </a:p>
        </p:txBody>
      </p:sp>
      <p:sp>
        <p:nvSpPr>
          <p:cNvPr id="5" name="Rectangle 4"/>
          <p:cNvSpPr/>
          <p:nvPr/>
        </p:nvSpPr>
        <p:spPr>
          <a:xfrm>
            <a:off x="5053013" y="3135313"/>
            <a:ext cx="2871787" cy="1238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9600" b="1" spc="-150" dirty="0">
                <a:solidFill>
                  <a:schemeClr val="tx1"/>
                </a:solidFill>
                <a:cs typeface="Arial" pitchFamily="34" charset="0"/>
              </a:rPr>
              <a:t>85%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192338"/>
            <a:ext cx="9158288" cy="79533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2425" y="2192338"/>
            <a:ext cx="3517900" cy="795337"/>
          </a:xfrm>
          <a:prstGeom prst="rect">
            <a:avLst/>
          </a:prstGeom>
          <a:solidFill>
            <a:schemeClr val="accent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4800" b="1" spc="-150" dirty="0">
                <a:solidFill>
                  <a:schemeClr val="bg1"/>
                </a:solidFill>
                <a:cs typeface="Arial" pitchFamily="34" charset="0"/>
              </a:rPr>
              <a:t>Hispanic</a:t>
            </a:r>
          </a:p>
        </p:txBody>
      </p:sp>
      <p:sp>
        <p:nvSpPr>
          <p:cNvPr id="8" name="Rectangle 7"/>
          <p:cNvSpPr/>
          <p:nvPr/>
        </p:nvSpPr>
        <p:spPr>
          <a:xfrm>
            <a:off x="4937125" y="2192338"/>
            <a:ext cx="3979863" cy="795337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4800" b="1" spc="-150" dirty="0">
                <a:solidFill>
                  <a:schemeClr val="bg1"/>
                </a:solidFill>
                <a:cs typeface="Arial" pitchFamily="34" charset="0"/>
              </a:rPr>
              <a:t>Non-Hispanic</a:t>
            </a:r>
          </a:p>
        </p:txBody>
      </p:sp>
      <p:sp>
        <p:nvSpPr>
          <p:cNvPr id="23" name="Rectangle 22"/>
          <p:cNvSpPr/>
          <p:nvPr/>
        </p:nvSpPr>
        <p:spPr>
          <a:xfrm>
            <a:off x="0" y="1411288"/>
            <a:ext cx="9158288" cy="4667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34834" name="TextBox 7"/>
          <p:cNvSpPr txBox="1">
            <a:spLocks noChangeArrowheads="1"/>
          </p:cNvSpPr>
          <p:nvPr/>
        </p:nvSpPr>
        <p:spPr bwMode="auto">
          <a:xfrm>
            <a:off x="0" y="1422400"/>
            <a:ext cx="91313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̶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 smtClean="0">
                <a:solidFill>
                  <a:schemeClr val="bg1"/>
                </a:solidFill>
              </a:rPr>
              <a:t>Read / Looked at a Magazine in the Last 6 Months (2014)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0" y="1404938"/>
            <a:ext cx="9144000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462223" y="4453223"/>
            <a:ext cx="1771650" cy="869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5400" b="1" spc="-150" dirty="0" smtClean="0">
                <a:solidFill>
                  <a:schemeClr val="tx1"/>
                </a:solidFill>
                <a:cs typeface="Arial" pitchFamily="34" charset="0"/>
              </a:rPr>
              <a:t>80%</a:t>
            </a:r>
            <a:endParaRPr lang="en-US" sz="5400" b="1" spc="-15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19425" y="5192276"/>
            <a:ext cx="1771650" cy="869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5400" b="1" spc="-150" dirty="0" smtClean="0">
                <a:solidFill>
                  <a:schemeClr val="tx1"/>
                </a:solidFill>
                <a:cs typeface="Arial" pitchFamily="34" charset="0"/>
              </a:rPr>
              <a:t>75%</a:t>
            </a:r>
            <a:endParaRPr lang="en-US" sz="5400" b="1" spc="-15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998923" y="4548473"/>
            <a:ext cx="1752600" cy="306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dirty="0" smtClean="0">
                <a:solidFill>
                  <a:schemeClr val="tx1"/>
                </a:solidFill>
                <a:cs typeface="Arial" pitchFamily="34" charset="0"/>
              </a:rPr>
              <a:t>Acculturated</a:t>
            </a:r>
            <a:endParaRPr lang="en-US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998923" y="4758420"/>
            <a:ext cx="1752600" cy="306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dirty="0" smtClean="0">
                <a:solidFill>
                  <a:schemeClr val="tx1"/>
                </a:solidFill>
                <a:cs typeface="Arial" pitchFamily="34" charset="0"/>
              </a:rPr>
              <a:t>Total Mag.</a:t>
            </a:r>
            <a:endParaRPr lang="en-US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456125" y="5295463"/>
            <a:ext cx="1752600" cy="306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dirty="0" smtClean="0">
                <a:solidFill>
                  <a:schemeClr val="tx1"/>
                </a:solidFill>
                <a:cs typeface="Arial" pitchFamily="34" charset="0"/>
              </a:rPr>
              <a:t>Bicultural</a:t>
            </a:r>
            <a:endParaRPr lang="en-US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456125" y="5512221"/>
            <a:ext cx="17526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dirty="0" smtClean="0">
                <a:solidFill>
                  <a:schemeClr val="tx1"/>
                </a:solidFill>
                <a:cs typeface="Arial" pitchFamily="34" charset="0"/>
              </a:rPr>
              <a:t>Total Mag.</a:t>
            </a:r>
            <a:endParaRPr lang="en-US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998923" y="4968367"/>
            <a:ext cx="2305050" cy="310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dirty="0" smtClean="0">
                <a:solidFill>
                  <a:schemeClr val="tx1"/>
                </a:solidFill>
                <a:cs typeface="Arial" pitchFamily="34" charset="0"/>
              </a:rPr>
              <a:t>Penetration</a:t>
            </a:r>
            <a:endParaRPr lang="en-US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456125" y="5713535"/>
            <a:ext cx="2305050" cy="310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Penetration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430310" y="5909386"/>
            <a:ext cx="1771650" cy="869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5400" b="1" spc="-150" dirty="0">
                <a:solidFill>
                  <a:schemeClr val="tx1"/>
                </a:solidFill>
                <a:cs typeface="Arial" pitchFamily="34" charset="0"/>
              </a:rPr>
              <a:t>6</a:t>
            </a:r>
            <a:r>
              <a:rPr lang="en-US" sz="5400" b="1" spc="-150" dirty="0" smtClean="0">
                <a:solidFill>
                  <a:schemeClr val="tx1"/>
                </a:solidFill>
                <a:cs typeface="Arial" pitchFamily="34" charset="0"/>
              </a:rPr>
              <a:t>7%</a:t>
            </a:r>
            <a:endParaRPr lang="en-US" sz="5400" b="1" spc="-15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967010" y="6012573"/>
            <a:ext cx="1752600" cy="306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dirty="0" smtClean="0">
                <a:solidFill>
                  <a:schemeClr val="tx1"/>
                </a:solidFill>
                <a:cs typeface="Arial" pitchFamily="34" charset="0"/>
              </a:rPr>
              <a:t>Unacculturated</a:t>
            </a:r>
            <a:endParaRPr lang="en-US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967010" y="6229331"/>
            <a:ext cx="17526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dirty="0" smtClean="0">
                <a:solidFill>
                  <a:schemeClr val="tx1"/>
                </a:solidFill>
                <a:cs typeface="Arial" pitchFamily="34" charset="0"/>
              </a:rPr>
              <a:t>Total Mag.</a:t>
            </a:r>
            <a:endParaRPr lang="en-US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967010" y="6444500"/>
            <a:ext cx="2305050" cy="310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Penetration</a:t>
            </a:r>
          </a:p>
        </p:txBody>
      </p:sp>
      <p:sp>
        <p:nvSpPr>
          <p:cNvPr id="57" name="Rectangle 56"/>
          <p:cNvSpPr/>
          <p:nvPr/>
        </p:nvSpPr>
        <p:spPr>
          <a:xfrm>
            <a:off x="-28576" y="6612409"/>
            <a:ext cx="667702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Source: Simmons NHCS (Winter 2014)</a:t>
            </a:r>
            <a:endParaRPr lang="en-US" sz="900" dirty="0"/>
          </a:p>
        </p:txBody>
      </p:sp>
      <p:sp>
        <p:nvSpPr>
          <p:cNvPr id="9" name="Right Brace 8"/>
          <p:cNvSpPr/>
          <p:nvPr/>
        </p:nvSpPr>
        <p:spPr>
          <a:xfrm>
            <a:off x="5666501" y="5323173"/>
            <a:ext cx="586870" cy="1289236"/>
          </a:xfrm>
          <a:prstGeom prst="rightBrace">
            <a:avLst>
              <a:gd name="adj1" fmla="val 26342"/>
              <a:gd name="adj2" fmla="val 50000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6272060" y="5474851"/>
            <a:ext cx="2871940" cy="1059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600" dirty="0" smtClean="0">
                <a:solidFill>
                  <a:schemeClr val="tx1"/>
                </a:solidFill>
                <a:cs typeface="Arial" pitchFamily="34" charset="0"/>
              </a:rPr>
              <a:t>Spanish-language magazine use is centered around Bicultural and Unacculturated Hispanics</a:t>
            </a:r>
            <a:endParaRPr lang="en-US" sz="1600" dirty="0">
              <a:solidFill>
                <a:schemeClr val="tx1"/>
              </a:solidFill>
              <a:cs typeface="Arial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Top Magazines </a:t>
            </a:r>
            <a:r>
              <a:rPr lang="en-US" altLang="en-US" dirty="0" smtClean="0"/>
              <a:t>Are a </a:t>
            </a:r>
            <a:r>
              <a:rPr lang="en-US" altLang="en-US" dirty="0"/>
              <a:t>Mix of Spanish and English</a:t>
            </a:r>
            <a:endParaRPr lang="en-US" alt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1EF187-95C1-48E4-8407-BE3B3B7E1070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1422400"/>
            <a:ext cx="1663700" cy="543560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48759"/>
              </p:ext>
            </p:extLst>
          </p:nvPr>
        </p:nvGraphicFramePr>
        <p:xfrm>
          <a:off x="1647825" y="1611313"/>
          <a:ext cx="5070475" cy="4610144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101975"/>
                <a:gridCol w="1968500"/>
              </a:tblGrid>
              <a:tr h="64956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Magazine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0" marR="9525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</a:rPr>
                        <a:t>Hispanic</a:t>
                      </a:r>
                      <a:r>
                        <a:rPr lang="en-US" sz="1400" b="1" i="0" u="none" strike="noStrike" baseline="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</a:rPr>
                        <a:t> 2014 Penetration </a:t>
                      </a:r>
                    </a:p>
                    <a:p>
                      <a:pPr algn="ctr" fontAlgn="b"/>
                      <a:r>
                        <a:rPr lang="en-US" sz="1400" b="1" i="0" u="none" strike="noStrike" baseline="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</a:rPr>
                        <a:t>(last 6 months)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4" marB="0" anchor="ctr"/>
                </a:tc>
              </a:tr>
              <a:tr h="396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Smartsource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0" marR="9525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36%</a:t>
                      </a:r>
                    </a:p>
                  </a:txBody>
                  <a:tcPr marL="9525" marR="9525" marT="9524" marB="0" anchor="ctr"/>
                </a:tc>
              </a:tr>
              <a:tr h="396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Parade Magazine</a:t>
                      </a:r>
                    </a:p>
                  </a:txBody>
                  <a:tcPr marL="182880" marR="9525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28%</a:t>
                      </a:r>
                    </a:p>
                  </a:txBody>
                  <a:tcPr marL="9525" marR="9525" marT="9524" marB="0" anchor="ctr"/>
                </a:tc>
              </a:tr>
              <a:tr h="396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People</a:t>
                      </a:r>
                    </a:p>
                  </a:txBody>
                  <a:tcPr marL="182880" marR="9525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16%</a:t>
                      </a:r>
                    </a:p>
                  </a:txBody>
                  <a:tcPr marL="9525" marR="9525" marT="9524" marB="0" anchor="ctr"/>
                </a:tc>
              </a:tr>
              <a:tr h="396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Vanidades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0" marR="9525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15%</a:t>
                      </a:r>
                    </a:p>
                  </a:txBody>
                  <a:tcPr marL="9525" marR="9525" marT="9524" marB="0" anchor="ctr"/>
                </a:tc>
              </a:tr>
              <a:tr h="396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National Geographic</a:t>
                      </a:r>
                    </a:p>
                  </a:txBody>
                  <a:tcPr marL="182880" marR="9525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14%</a:t>
                      </a:r>
                    </a:p>
                  </a:txBody>
                  <a:tcPr marL="9525" marR="9525" marT="9524" marB="0" anchor="ctr"/>
                </a:tc>
              </a:tr>
              <a:tr h="396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People En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Espanol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0" marR="9525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14%</a:t>
                      </a:r>
                    </a:p>
                  </a:txBody>
                  <a:tcPr marL="9525" marR="9525" marT="9524" marB="0" anchor="ctr"/>
                </a:tc>
              </a:tr>
              <a:tr h="396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USA Weekend</a:t>
                      </a:r>
                    </a:p>
                  </a:txBody>
                  <a:tcPr marL="182880" marR="9525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13%</a:t>
                      </a:r>
                    </a:p>
                  </a:txBody>
                  <a:tcPr marL="9525" marR="9525" marT="9524" marB="0" anchor="ctr"/>
                </a:tc>
              </a:tr>
              <a:tr h="396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Tv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Y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Novelas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0" marR="9525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13%</a:t>
                      </a:r>
                    </a:p>
                  </a:txBody>
                  <a:tcPr marL="9525" marR="9525" marT="9524" marB="0" anchor="ctr"/>
                </a:tc>
              </a:tr>
              <a:tr h="396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Time</a:t>
                      </a:r>
                    </a:p>
                  </a:txBody>
                  <a:tcPr marL="182880" marR="9525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13%</a:t>
                      </a:r>
                    </a:p>
                  </a:txBody>
                  <a:tcPr marL="9525" marR="9525" marT="9524" marB="0" anchor="ctr"/>
                </a:tc>
              </a:tr>
              <a:tr h="396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Better Homes And Gardens</a:t>
                      </a:r>
                    </a:p>
                  </a:txBody>
                  <a:tcPr marL="182880" marR="9525" marT="952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13%</a:t>
                      </a:r>
                    </a:p>
                  </a:txBody>
                  <a:tcPr marL="9525" marR="9525" marT="9524" marB="0" anchor="ctr"/>
                </a:tc>
              </a:tr>
            </a:tbl>
          </a:graphicData>
        </a:graphic>
      </p:graphicFrame>
      <p:cxnSp>
        <p:nvCxnSpPr>
          <p:cNvPr id="7" name="Straight Connector 6"/>
          <p:cNvCxnSpPr>
            <a:stCxn id="8" idx="6"/>
          </p:cNvCxnSpPr>
          <p:nvPr/>
        </p:nvCxnSpPr>
        <p:spPr bwMode="auto">
          <a:xfrm flipH="1">
            <a:off x="508000" y="2401888"/>
            <a:ext cx="1219200" cy="0"/>
          </a:xfrm>
          <a:prstGeom prst="line">
            <a:avLst/>
          </a:prstGeom>
          <a:solidFill>
            <a:srgbClr val="A80000"/>
          </a:solidFill>
          <a:ln w="190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 bwMode="auto">
          <a:xfrm flipH="1">
            <a:off x="1727200" y="2357438"/>
            <a:ext cx="92075" cy="904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cxnSp>
        <p:nvCxnSpPr>
          <p:cNvPr id="10" name="Straight Connector 9"/>
          <p:cNvCxnSpPr>
            <a:stCxn id="11" idx="6"/>
          </p:cNvCxnSpPr>
          <p:nvPr/>
        </p:nvCxnSpPr>
        <p:spPr bwMode="auto">
          <a:xfrm flipH="1">
            <a:off x="508000" y="3198813"/>
            <a:ext cx="1219200" cy="0"/>
          </a:xfrm>
          <a:prstGeom prst="line">
            <a:avLst/>
          </a:prstGeom>
          <a:solidFill>
            <a:srgbClr val="A80000"/>
          </a:solidFill>
          <a:ln w="190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 bwMode="auto">
          <a:xfrm flipH="1">
            <a:off x="1727200" y="3154363"/>
            <a:ext cx="92075" cy="904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cxnSp>
        <p:nvCxnSpPr>
          <p:cNvPr id="13" name="Straight Connector 12"/>
          <p:cNvCxnSpPr>
            <a:stCxn id="14" idx="6"/>
          </p:cNvCxnSpPr>
          <p:nvPr/>
        </p:nvCxnSpPr>
        <p:spPr bwMode="auto">
          <a:xfrm flipH="1">
            <a:off x="508000" y="3995738"/>
            <a:ext cx="1219200" cy="0"/>
          </a:xfrm>
          <a:prstGeom prst="line">
            <a:avLst/>
          </a:prstGeom>
          <a:solidFill>
            <a:srgbClr val="A80000"/>
          </a:solidFill>
          <a:ln w="190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 bwMode="auto">
          <a:xfrm flipH="1">
            <a:off x="1727200" y="3951288"/>
            <a:ext cx="92075" cy="904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cxnSp>
        <p:nvCxnSpPr>
          <p:cNvPr id="16" name="Straight Connector 15"/>
          <p:cNvCxnSpPr>
            <a:stCxn id="17" idx="6"/>
          </p:cNvCxnSpPr>
          <p:nvPr/>
        </p:nvCxnSpPr>
        <p:spPr bwMode="auto">
          <a:xfrm flipH="1">
            <a:off x="508000" y="4792663"/>
            <a:ext cx="1219200" cy="0"/>
          </a:xfrm>
          <a:prstGeom prst="line">
            <a:avLst/>
          </a:prstGeom>
          <a:solidFill>
            <a:srgbClr val="A80000"/>
          </a:solidFill>
          <a:ln w="190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 bwMode="auto">
          <a:xfrm flipH="1">
            <a:off x="1727200" y="4748213"/>
            <a:ext cx="92075" cy="904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cxnSp>
        <p:nvCxnSpPr>
          <p:cNvPr id="19" name="Straight Connector 18"/>
          <p:cNvCxnSpPr>
            <a:stCxn id="20" idx="6"/>
          </p:cNvCxnSpPr>
          <p:nvPr/>
        </p:nvCxnSpPr>
        <p:spPr bwMode="auto">
          <a:xfrm flipH="1">
            <a:off x="508000" y="5591175"/>
            <a:ext cx="1219200" cy="0"/>
          </a:xfrm>
          <a:prstGeom prst="line">
            <a:avLst/>
          </a:prstGeom>
          <a:solidFill>
            <a:srgbClr val="A80000"/>
          </a:solidFill>
          <a:ln w="190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 bwMode="auto">
          <a:xfrm flipH="1">
            <a:off x="1727200" y="5545138"/>
            <a:ext cx="92075" cy="904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pic>
        <p:nvPicPr>
          <p:cNvPr id="22" name="Picture 1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5825" y="4846638"/>
            <a:ext cx="549275" cy="685800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5" name="Picture 7" descr="http://magazinesubscriberservices.com/images/People_en_Espanol_Magazine_Cover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5825" y="4044950"/>
            <a:ext cx="549275" cy="685800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Connector 26"/>
          <p:cNvCxnSpPr>
            <a:stCxn id="28" idx="6"/>
          </p:cNvCxnSpPr>
          <p:nvPr/>
        </p:nvCxnSpPr>
        <p:spPr bwMode="auto">
          <a:xfrm flipH="1">
            <a:off x="1295400" y="2798763"/>
            <a:ext cx="431800" cy="0"/>
          </a:xfrm>
          <a:prstGeom prst="line">
            <a:avLst/>
          </a:prstGeom>
          <a:solidFill>
            <a:srgbClr val="A80000"/>
          </a:solidFill>
          <a:ln w="190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 bwMode="auto">
          <a:xfrm flipH="1">
            <a:off x="1727200" y="2752725"/>
            <a:ext cx="92075" cy="9207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cxnSp>
        <p:nvCxnSpPr>
          <p:cNvPr id="30" name="Straight Connector 29"/>
          <p:cNvCxnSpPr>
            <a:stCxn id="31" idx="6"/>
          </p:cNvCxnSpPr>
          <p:nvPr/>
        </p:nvCxnSpPr>
        <p:spPr bwMode="auto">
          <a:xfrm flipH="1">
            <a:off x="1295400" y="3594100"/>
            <a:ext cx="431800" cy="0"/>
          </a:xfrm>
          <a:prstGeom prst="line">
            <a:avLst/>
          </a:prstGeom>
          <a:solidFill>
            <a:srgbClr val="A80000"/>
          </a:solidFill>
          <a:ln w="190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 bwMode="auto">
          <a:xfrm flipH="1">
            <a:off x="1727200" y="3548063"/>
            <a:ext cx="92075" cy="920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cxnSp>
        <p:nvCxnSpPr>
          <p:cNvPr id="33" name="Straight Connector 32"/>
          <p:cNvCxnSpPr>
            <a:stCxn id="34" idx="6"/>
          </p:cNvCxnSpPr>
          <p:nvPr/>
        </p:nvCxnSpPr>
        <p:spPr bwMode="auto">
          <a:xfrm flipH="1">
            <a:off x="1295400" y="4389438"/>
            <a:ext cx="431800" cy="0"/>
          </a:xfrm>
          <a:prstGeom prst="line">
            <a:avLst/>
          </a:prstGeom>
          <a:solidFill>
            <a:srgbClr val="A80000"/>
          </a:solidFill>
          <a:ln w="190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 bwMode="auto">
          <a:xfrm flipH="1">
            <a:off x="1727200" y="4343400"/>
            <a:ext cx="92075" cy="904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cxnSp>
        <p:nvCxnSpPr>
          <p:cNvPr id="36" name="Straight Connector 35"/>
          <p:cNvCxnSpPr>
            <a:stCxn id="37" idx="6"/>
          </p:cNvCxnSpPr>
          <p:nvPr/>
        </p:nvCxnSpPr>
        <p:spPr bwMode="auto">
          <a:xfrm flipH="1">
            <a:off x="1295400" y="5183188"/>
            <a:ext cx="431800" cy="0"/>
          </a:xfrm>
          <a:prstGeom prst="line">
            <a:avLst/>
          </a:prstGeom>
          <a:solidFill>
            <a:srgbClr val="A80000"/>
          </a:solidFill>
          <a:ln w="190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 bwMode="auto">
          <a:xfrm flipH="1">
            <a:off x="1727200" y="5138738"/>
            <a:ext cx="92075" cy="904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cxnSp>
        <p:nvCxnSpPr>
          <p:cNvPr id="39" name="Straight Connector 38"/>
          <p:cNvCxnSpPr>
            <a:stCxn id="40" idx="6"/>
          </p:cNvCxnSpPr>
          <p:nvPr/>
        </p:nvCxnSpPr>
        <p:spPr bwMode="auto">
          <a:xfrm flipH="1">
            <a:off x="1295400" y="5978525"/>
            <a:ext cx="431800" cy="0"/>
          </a:xfrm>
          <a:prstGeom prst="line">
            <a:avLst/>
          </a:prstGeom>
          <a:solidFill>
            <a:srgbClr val="A80000"/>
          </a:solidFill>
          <a:ln w="190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 bwMode="auto">
          <a:xfrm flipH="1">
            <a:off x="1727200" y="5932488"/>
            <a:ext cx="92075" cy="9207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pic>
        <p:nvPicPr>
          <p:cNvPr id="41" name="Picture 9" descr="http://www.magazineline.com/images/covers/37big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5825" y="3244850"/>
            <a:ext cx="549275" cy="685800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64" name="Picture 4" descr="http://echomedia.com/uploads/media_images/NewsCanada.jpg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5575" y="2054225"/>
            <a:ext cx="549275" cy="6858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906" name="AutoShape 6" descr="data:image/jpeg;base64,/9j/4AAQSkZJRgABAQAAAQABAAD/2wCEAAkGBxQTEhUUExQVFRUVGBQVGBYYFRUVFxgXFRUWFxcWGBgYHCggGBolHBQXITEhJSkrLi4uGB8zODMsNygtLisBCgoKDg0OGxAQGywkICYvLSwsLCwsLCwsLCwsLCwsLCwsLCwsLCwsLCwsLCwsLCwsLCwsLCwsLCwsLCwsLCwsLP/AABEIAO8A0wMBEQACEQEDEQH/xAAcAAAABwEBAAAAAAAAAAAAAAABAgMEBQYHAAj/xABPEAACAQIDBAUFCwkGBQQDAAABAhEAAwQSIQUxQVEGEyJhcQcygZGhFyM0QlJzkrGzwdIUU2Jyk9Hh4/AzVGSCstMkg5SiwmOjtPEVFiX/xAAbAQABBQEBAAAAAAAAAAAAAAACAAEDBAUGB//EAD0RAAIBAgQCBQsDAgcBAQEAAAABAgMRBBIhMQVBE1FhcZEGFSIyUoGhscHR8BQz4ULxFiM1Q1NicoLCJP/aAAwDAQACEQMRAD8AvPTnpjewd9bdpLTK1sPLhiZLOvBhp2RRRjczsbjZUJJJXuVz3UMV+bw/0bn+5T5UU/O1T2V8TvdQxX5vD/Rufjp8iF52qeyviCPKfivzeH+jc/HSyIbztU9lfEN7puK/N2Po3Px0sg3nep7KBHlMxX5ux9G5+OlkG871PZXxDDyk4sgkWrMCJOS5AndJz6TFLIglxWs4uShot3rocPKVivzdj6Nz8dP0YHnip7K+IPulYn83Y+jc/HS6NC881fZXxBHlJxP5ux9G5+Ol0aG881fZXxB90jE/IsfRf8dLo0LzzV9lfEH3R8T+bsfRufjpdGheeavsr4ne6Pifzdj6Nz8dLo0LzzV9lfE73RsT+bsfRufjpdGheeavsr4h08oWKJAFuySdwCXCT4APSyLrHjxavJ2jBN9lzh5RMT8ix9F/x0ujQL4zWWjiviD7oWJ+RY+i/wCOl0aG89VfZXxO90PEfIsfRf8AHS6NDee6vsr4ne6FiPkWPov+Ol0aF57q+yviD7oOJ+RY+i/46XRoXnur7K+J3ug4n5Fn6L/jpdGhee6vsr4ne6HiPkWPU/46XRoXnur7K+IHuh4j5Fj1P+Ol0aF57q+yvid7oeI+RY9T/jpdGhee6vsr4ge6JiPkWPU/46XRofz1V9lfE73Q8T8ix9F/x0ujQ8eNVW0sq+Jp1RHRmSeVz4Xb+YX7S5RwMHi37ke4hMLt24zoDMFlBy3cQuhIBgLdAXwAjuoZUk1z8WXMP5QYnNGGWnbRftxfxauJYTaF4XWDXrzBVxBg3roBNuzcZZysDvUbjVCnKTmk2/E9M4pTo0cDUrU6cFJRuvQj2dhw2/cnXUcjcxDD1PdI9YNX3RXW/E8xXlHiH69Om11ZIr4pJhb9y2cudQquJW4qqrIQSCrrbARwCJlVViCDv7NQOrOlLLLVHS0uC4LjWC/UYaPR1NrLa67+vl+MZ3rJRiraFSQfEcjxHfV1O6ued1qUqU3Ca1WjHC3ghRGMKQTc7heAg9+VRbcD5U1QrVbVU+o9O4FwSM+CypzXpVdfD1RF7ZUlToVJUjkQYI9YrQTujy6rB05uEt07DzD7SdVVBELIHauLvYtrlcDex1qOVKMndmrhuOYnDUlTgoWXXFN+LCXcS/XKBcuBW6hsou3IHWpbcqCWmBnIEmazZtxm4ps9b4dGliMDTrzpwzON36Md9ewd3dqOCRwkiM97nzFya0VQi1z8WeXVPKPFwm0lDRv+iP2G+KxUqHgEBgjo0tqwZlKXD74B2H7JYxA3hoFarnotOL0Op4K8Fx6lOniaMVOPOKtp16ab9n3CtY3MklGGYEjUCSpDRpIZWE8YnQGrVOqpxucVxfhFXh+KlR3XJ9j2CdXUl0ZThJbo66cqMeLe9r/m88j/AC9k/OCquLnaOXrO18iOH9Li5YmS0gtP/T+24tduZoufnBmP68kXB3doEgcmWpaE88EY/lNw79FxCcYr0ZekveKYfElZjiI0LKd871IPDnRygpbmZgeIVcFJypKLv7UVL4PQDaGMuZAy3LikNlMXrxnMpI85zEZTu51SxMejtlb8T0fySxz4lGp+opwbja1oRX0FMNjXyJLOxKliTevyT1t1eFwDcgqTDwU4XbfiZvlRxWrw/G9DQhTUcqetOL39wd8Tn0YIDuzEEj/OxJuR3qwjfB3VJKlKKvBmNhONYXE1FT4hQg09M0Vla8NPzkNQQ2YQVZZDod665TrxE6dxIGuhLUa+f0XuP5Q+TMuHJYig81J+Kvtfs6mSdnaLvcUEsM7qDlvYhYzMAcoF2Bv0EQOXCilRjZ6vxZFhPKTFSqwg407XS/bjttva5E7I2lea4ua9eYZbhIN66AStp2HmsDvAO/hVCi3KaTb8T07jkKWFwFatSpwUoq69CL5rsJG3tC6xAXOxO4C9iiTAk6C7yBq/KjC2rfizzCl5R4+pNQhTptvl0UPsN8VirrKzJdvoyCWTrrpUrMErmYspEyQSdJOmWDWrUpQWaLdu86zyc45Rx1b9LiaMFPk1GOtt1t+dvJPFMSVJJJKWSSdSSbSEkniSdZq3S/bXccRx6KjxWskrJT+xvFRnRGSeVz4Xb+YX7S5RwMHi37ke4p+A/tbf66f6hRvYz6H7se9fMXs/21z9TGf/AB71ZVL9xHtPGv8AS6v/AI+wzrWPDx1iEPV2VglmNxwIJJFwoqQO82zHORzrOxbWY9Y8iqU6eAlKeicrq/UluL3rOa8EMnKttWy6n3qyq3Msbz2Gjnpzq3F5KV31HE4ynHiPGpRperKe/ZzYbbJD9oBZtsbTFRAaZYOOcsL3gMgqlXpuKT8TvvJ/i0MVUrUY7Rfo/wDlWj9F8WI3WzKj8YyN+tbAAPpQoZ4nNVvCzzQt1HFeWXD/ANPjumivRnr7+YmKtHHil0+/2/1cJ9hZrIrfuM904L/pVL/x9xe9hLmZuw+8/FaN/OK01Uhbc8frcLxrqSfRStd8u0mdm7HUrFwZpKtl1iVDDXn59Z9euqmi2Op4LhK3DlKSl6UlZ25LfR9Y8x9iB2WiOCxHs0qFMvuKl6yv3jZkt4hIY5HXiBHpI5U9xOlG1ktCJv2yAbDKMxkq3ynHaUr3sB1Z/wAnKpHLOnffkT8LqrBVqcKcUoNvN/8AVre6PwGOAeUZOI98X0AC4B4qFbwtGjwk7Sy9ZP5a8O6fBqvFelT3/wDL+z+YoGrSPI2Gxn9j/wAxf9D1RxvI9I8gNq3uDWfMtfNn7e/UuE/bMfy5/wBT/wDmIarJxolib3V4hXbUFbTP+kGtKLvpMv6TWTUeSq2j3LhcFj+DwhU1zQs/p9B9hEK30UmSt1VJHNbgB9orTbvG541RpuljIwfKaXgyK2GJuKOaXR6TZeKy6DSqJs9t8o6c6nDa8IK7a0S70Slg9UwLQGJVFWQW7ZCsSo1AyF9TxIidYuYitHLlTPP/ACY4Dio4r9RXg4xim1fm7aWCBwLpzeaWZW3nsNKvu/RZqnlHNCxzOExX6XiEa3szv8RG+wlYMwttZggEqiqYkAxIO8UqcXGCTC4tiaeJ4jUrUneMpXXcb3UR1Bknlc+F2/mF+0uUcDB4t+5HuKfgP7W3+un+oUb2M+h+7HvXzHWEaMQxicoxLRpBy2bpymQdDEHuJrJpK80e28Vnk4dUk0naK0ez23FxtkDdZtjvUBT61AI9BrR6H/szy2PHowd44emn3DZ9otJKqqM0y4zs5kR59xmYab8pE0oUIR1AxnlLj8TDo3LLHqirae4c7EtwC5OX4oaVEMozA9tlEh+qI11Cv30NZ3aiu8tcApRp0auJnNQuskW77y32T5fEUs7PUBlFwNnUqFzWB2tGTXrtO2qeiaaq5TjbK/gW+CUsPw/FxrLFQa2atLVP3b9RH4DXNb4sJGnx7clRHMguoHNxyqrhp5ZnYeVPD/1nD5ZfWh6S+vwAArVPFhS6Pf7f6uE+ws1kVv3Ge6cF/wBKpf8Aj7llwGHuOSXdmEnskkjfI07qfEVE3liji8DCuk51pt32V9EuXvJBwRoPXu9Z+4a+FVkzQsA9squZzp3iB6B95mjQN1yI+xa7ebzV4DiTxJPKjQ7Etr2luplgI43HgfA8OVK9gUrlZtubThokqZjgw3FfAiQfE017O6OmwNaOLoSw9XV2t3rr719h7ethWIBkaFTxKsAyMeRKkGO+tiEs0UzxbH4SWExM6Et4uwXF/wBj/wAxf9D1TxvI7zyA2re4NZ8y182ft79S4T9sx/Ln/U//AJiHqycaNtqqXuKiiWKWkA5l1BA/7xWTiNarPcvJldHwqjKW1r+78RJ4dw2JDAyGv5geYa7I9hrTtaHuPIHNVOIZ1zqf/oidhsRcUgwQl0gjQj3i5rWXQV6iPZvKScocNryi7NLRrvRKYf31gGgupV1YgZuwwZgW3sCgbQzBAiNZuYilHLmSOB8luOYp4h4atNyjJO1+TtyG99SXYLqSxA8SdKsrY42pFyruK5ya+IrtBEDDIIU541YyFu3EUyxJ1VAfXUdKblC77TW47gaWCxyo0lZZYP3tJv4m60BvmSeVz4Xb+YX7S5RwMLi37ke4q+z8Bd6y2eruRmTXI0RI1mN1E2rFShh6vSx9B7rk+sDCdq82XXMuJCxqSXs3QoHMkkAeNZdL9xHsvGYSfDasUtcv2EvyC7+aufQb91at0eKfpqvsPwYnYss+iKW3buE8SdwHedKTaW4qOHq1pZacW3toiQvIXtqtoFwjMrFQTMBSrHjlzPeKkxoxHCq9GcZSlL8sdTx7hmIwmFw+HjFuKTbtqs73+FkM0w7GQFYxodDp3HlVm6OTVCq3pF6djFdo5luB9VZgt3dBD5iGaDul0Zh3EVk1o5Zux7ZwPEvFcPpyqLW2Vp9mnyFruHLHPbQ5G1GUEhSd9vTiplY3wAdxFaVKqpRTPJ+NcIrYTGTpxg3G900uTD2LGbEqp+ItnMP0rVm2rL4hlj0VmVn6bZ6dh5Tw3B6SatLKl3Xv9CwHaGuVdY395PD7z4gc6hMVKyHrY5UEiC3M7h3AfcPTNJOw2Vsa3sWCZYszcJInXjA0UUWYfIMrN9i4J3HgOABn1UV0LKxfabLBB4a/5T/HX00kwbWKlirvbg98ejePH7qK2hJTqypTU47ofYVTctgKCz25BAknqycytA3wxcE8AUq3hammVmZ5Y8OlXdPHUItqStK3Xy/Ou4GPQrZAYEFnkAgiQqkE68Jce3lTYxp2LnkHQqQhWlOLS03Vg+GtMbdsqpICssgEiReutHjDKfSKlwrWQxvLehVlxFSjFtZVsmw72SNXlB8pgQP8oPnn9Ea/XUs6sYK7Zz/D+B4zHVVCEGlzbVkl1hBbKs1xxlc6Ih862uUKGf5LBIAB1ntaQM1SjSc555Hd+UHG6GAwa4fhJXlZRbXJc/e/y+tnWz8K4u2zkeA6EnKYADAknTQAazV2UlZnn2Dwtb9RT9CXrLk+sidiAm4oGpKXQBxJNm4AAOJJgAcSayqDtUR7T5R05VOG14xV24/VEphbF5HDLbfMJ06stvBU6RyNassslZni2E/V4aqqlKDzL/qxO4xsnO8C5vRNM+fg7KPMCntQ0EkAAQSRXr14xjljudR5O+TeJxGJWJxMcsE76831L80+aJHvdn9Q/a3aLDftFXyx/wBYl3R+RvtIvmSeVz4Xb+YX7S5RwMLi37ke4g32pbPnM5nfOHwpJ13kkamgdGL3SLMOPYuCSjWmktthFMba4jiIjC4TdAmZXfM+yl0EOpBLyjx3/PP4Dm3ta2IIZwRqIw+F0I80g5ecU/Qx6kA+P4tqzrT+Ayw9+2ghS2UmWDWrNwQucIRnBhobXxPdRSpqW6KWE4jVwjboVJRvva2vUGv4xfiKnHzsNhhyjcnjTdBDmkWp+UfEV6lefvYUY59ZytLFzmt2nGY7yAynLuG6Nwo3Si90UqPGcdQcpUqjTk7u3NnflZ+TZ/6fD/7dD0FPqJ/8ScU/55eIb8qPybP/AE+H/wBun6Cn1IX+JOK/88vEkNnwVJbIkzBSzbDZVgHKEUFpLKsc2FUMWoxajFHRcFxeOxsXLEVJSV9E3ppu/wCRHE4I2HZuuBXcIQqQN7IQWMXN3aJOh0iqqd9jYnBoi7W0blx+wN5gE7gOSz9cUTSW4Ku9iewWFYmB2mPHiaibuSqNlcsGH2PkWX38h++nswMyeiKXt7GFbh5RlPp0B8Jo6eo1RWK7exBIDcQQfSND93rqwlyKzfMn8Jf7IIVDx1tWmOuvnMpPtqbDwhK6kjI4vxPH4PL0FWUYvknpff4i5vyfNtH/AJNn8FWegp9Rif4l4qv9+QZL5G5bY8LNkf8AhS6Cn1DPyl4o968gVxLCcpCE7yirbJ8SgEiiVKC2RBX43xCvHLUrSa7xAjhUhl3d7jm7jWacwttJkzZsmSdZMpqaidCm90bUfKPicUlGtJCXX/oWf2Fj8FN0FPqC/wATcV/55eIJxbERltRy6ixH+il0FPqF/iTim/TyC9f+hZ/6ex+Cl+np9Q/+JuK/88vELculomNNAAqqAJJgBQANST6akUVFWRm18ZXxdZVa8s0tNWb9UB2Jknld+F2/mF+0uUcDC4t+5HuKPRmSDSEWTD9FmZbTZhFwT52uqFgAMvdvk844Vh1OOQhKpGzvHs7bdfw06r8zWhwpyjB337ey/V9+4hsdhTauNbMSpjQz4awOfKtfDVlXpRqR2aMzEUnSqOD5CYqcrsOBTjA0hg1tZMUzYUVd2JvZQ/4tLK6FcO5Gnx2ZHBA7soPoFY9Z5pSZ6LwumqOHhHsu/eTmy9hlkZMQS7ZpMtm1jhpoN2lRR1Zo1ZLRxHadHLIWAv76TjcBVGiK29tezgEGZHAYkDIDJO/Ujd6TRwpuTsgZ1UlmkxvsDpSMR5haNJS4IcA7iD8Yf1NPKnKOjFGcJq8SN6T4DUuBz05g76CKsySXpRuVXEWBBI4wfWRP1e2p4srSRLbPT3sjl+/SpcO/80xOPRTwt+piorROKDTSGFcMgZ1DTBIGkTqY40zDpxUpJPmTvS7o6uD6sB2c3M+pAAGXLwG+c3soYyuX8fgo4bLZt3v8CuCjM7cM9tgYKkHfBBBimuE4STs0BkPI+o0rjZZdRwtmCYMDeYMDx5Urj5JNXsEFJ7Ch6y7z0FVc7oyTyu/DLfzC/aXKkgYXFv3I9xR6Iyh9gcCLgBJiXK9w7BafZTNk9Kkpq7fO3wuP7WzmhT1zAKFKQ2ksoLlQSCAudSSBuzcqidODveK13037+ssKnJJem9NtfG3dfwuN8bgAlvMSxfMVYkmAwy5wezr2iwnMN3GpI6aLYgrUko5ndvn38+XX2kepqQpsUU0gGGpxD/Y1rNcA/o91Q15ZYXL/AA2l0tdRFulebDYm3ibcTlkcpQRB7ju9dZMdXY9AjZRXYX7AOSxBZGGVDnRs6sWBJgwNBFLLaTQWdSipJC7vlNNswksyI3a9lbyZHUMOVFd7jqmiL2b0dyvmUtAUKAWJgDcBO4CncpS3BSjBWSI7ps+IDi1ZRSsdskS0TuUEgTv3migo/wBYEnUy+hb3meW9ouly4LqwEeFEAMTvEgExowJipZQX9JEpy1zFj2UZsyd5/iRR4Zf5jZieUE7UIx6xWtA4wGaQhTCH3xP1l/1CmexJR/cj3ou/lYPaw/hd+u3UdM2uN7w9/wBBToZsvqbd92A6/qRcUfGRXV8vgTl19AppO5Jw/D9FCUn61r9ydxPYV7Lso3W86zcZ7THeGzKQAeTEkEcQxpP1gcNLLgs73i214/XYP02yMMPjkYqHTJIPa7QlSI4qGuHxUClHqCx+R5MSnureO3hqOOleNXBXMG9u3mtol5VUMFQ5lUanKZ3g98Uoq4eNqrDSpyjHRX0W3yM8x9wG65CdWGYsE35AxkLuGgnlUnIwpa1rpW126jfKgO1Mj8rvwy38wv2lyjgYXFv3I9xXbHV9WutsXApCg6gsWBLPI0IWRDSJgjufW5WjkyLa/wCb/wAgp1E6qTLpGTMAewM4E65C0/pRFLUS6L48u7X3fEXNq0GcLkzHILQIbQqsPmBGkkmJ0JjhTBOME3a1+X1uI3jbCMBGfLuWcmbr+AOs5OekUSIpuCi1zt7r5hcXLTQSLYHZz9mDl6tJyQPOzG5u4xOlLUWam97dvdZbe+/9iJFGUAwpxiS2MYeeIBMeFVcVdw0NfgzSxKuMvKVtIBktAyUVfSza/wBeNZ9KOtzt27RLx0Qt9ThrKHeLaA+IGv11Hmu2yWUdEiUxDTTPUODshpdvRpvPdRBJ3HmBxiWwA85mOnZJHrAgemii0tyGpBy2IfpLi0TPdYwqrJJ7pp93ZBQSSu9kYth1bEXmdtM7swHIEyfuHoqxOSirIqxTnLMy64J1NuF3A0WEfpNGB5RQeWMuQetA5EA0hBrVwqQy7xqDAMHnrTNDxk4u6HeJ21fuFTcuFyuqlgrZTpukabh6qbKieWKqzacne217Fg6J4O7jbj3Dibtu7bCDP50qxbs7xp2dxmgloaOBhPEyc3NqS59hXNo4tz71mY27bNlSAqgyZbIugO/10aXMz61STfR30XL+EN7mNdkW2WJRMxVZ0XMZMemnsROpNxUG9Fsh3Z21iVtZBcfq+AOoH6pI7PoihsieOJrxhlTdvzYji0mTvp3sQQ1mm+s9C1AdwZF5Xvhlv5hftLlHAw+K/uR7il2rLMGIEhBmbuEgfWfrPA0ZmKDldrkTeDwzWsocQUe4R2reU9YOriS41BtNp9W+gbuXKcHC2bk31c9OvsFsM5AZer1XNcJZwnauW3IkZpA6vgGns0h1J6q3bq7atPt6u3kEv4lrwyBPPQBDmXScQOPxlkBdddM3EySViKc5VPRS3Wmv/b5cvj1kdcwjKuYlYO6GUz4AHdRJlOdJxV3bxEqIhBFMK9iV2BgXuP2QYEEwVG4zxP76jq7WL/D6cpVE0S79DbL3heudp1C6gnKYA4GsqpK3oo7vDKSV5O75EvdbKBHCoNi4lcOl7NqKNMbbQYbUsXcpe07K41AEEMOKwwInjPdEiacnw7p5rVNuvqKv/wDsOKLBbgQwdTrbyj4zMOECd9FoXK2FpU45uXWn9H9yj9LukhxV1bVsnqEP02nzj3cvXVqlSyRu9zn61bpJKK2+Y+2DZtyBdnK3ZkaFTwPhu07qr1b7onpvkyzWcJ1ecHhpHCd4PgQZqTCtuZjcfaWH1EzWqcMwKQgDSEAaQi/eSXzsR4WvruVFUN7gn9fu+ohsO5hTau2MQzWGu3ndbwOXMFaAM8QMpB0bTUHeaZ3FQdHJKFR5W22ntez6+zqZF9I9mXVx62sy3nbqgpIjONAOsE7+zqeO/jRJqxVxVGosUoaSelu3v+peNkoWxl9Lwtz1FpWtop6sLLQJbzjBPAaQKj5GzSTdaSnbZaLbn4+BkUQRPcfQRI9hqbkcvFNTV+w9DVAduZF5X/hlv5hftLlHAw+K+vHuKdhsYyAqsQ2+VBnsssSd2jsNIPaNFYzo1XBWQ7v7XdzLqjCcwBDEBpJzatPxj2T2e6kohyxMpbpfn53En/8AjsW2XsCbiklpEsBb6uXJOhCvHDfxNZr4rg4qTc/Vdtn8OvYtvCYqVll3X0tr7mR64x7RC5QHt9mTMjLcz5d8edxj01owlGpFTi7p6oouc6TytarT43+YS7tB2QI2sGZJYnfx1g+JE0drEcqspRyy+o2oiEluj+wruKuBLYOX4zkHKg7zz7qGUrFjDYWdeVo7c3yRq2y9hW8LayIzb+07GCT3DgO4c+NQSldnT4fDQoQyxE7uzZWbZ3ySDpJ7uXhVOpRu7o06VfKrSK5tG2yaMCD3/dzqpKLTszRpyUldEY2M6sZp3U6CauR+H8omCfMlxurYEqQysVMcmAIjxip+hla9it08FK1yidPuk63yLOHYmyNXaCA54ATrlHt9FT0aWXV7kNetn0jtzKxs/DSSN0aj00dSViOnG5aLVskZeJ19IiDVRsuKJcL4ItqTvyID6N1SYHWTMDykdqcV+chhWqcWWXo10WGLtO/WlOrMEZA06Tocw+qglKxpYPALEQcs1rdn8hMJ0X67BtirV3zA5a2yRGQZmhgxnTUaeqlm1sKGAVSg60JbX0a6u0rUeyiM9IsHRKzjLhdcJcCEBS2qrIkxrBJ4+uhlbmaGBjiJXVF26/ywnsrDYrFpcyMjLa7bK4SAWzElVKkScpmN+lM7IVGNfEJ2astdbdvYSexsAt/CYjGu138oslyH6zeyIrK26RE7p4UzdnYs0KUatGVeV86vrfmkQp6U4vP1nXtmAyyAu7kQBB9NFlRT/W4i+bMRV28zsWYyxMkmn5FdScqib3uehqgO1Mh8sHwy38wv2l2jiYnFPXj3FHWjMphxTgkvb6QXhk7R7Ajfv0A17tP41nS4Xh3m9Felrt8vz3F1cRrLLrt8e/8APeML10sxZtSxJPiTNX6dONOKhHZaIozm5ycnux3snZd3EPksoXPGNwHMk6AUTaQVKhUrSywVzRdkeTe0oBxDl24qpyp4T5x8dKjc2bVHhFNK9R3fw+5dMHhktKEtqqKNyqIFAasIRgssVZB7+46wKQREnENlbKupML2SwljAJA+KJk91RsJBdqR1bFxKgEkZcwgDXTUn66GS01Ci2noUTpHsa2ykKXt/qmR6mBj0VA4RWpchXm9GYdtfZ4t4h0UlgIMmJM7zp3zVpS9EruPpMTtjePT6KZhLqHeAtGfZUc2SQRoHR7Y5dpO4Afcaz5zvojQSyq5KbduDQDduA7gAB9VaGAjZNnHeUda8owIia0TlzRvJj8HxH63/AIVFPc6Hg/7M+/6CPRjD/lez7lsMbAtlh2NEeVDe+ZpJ366jSKZ6MHCQ/UYVwvltfbZ9/P4i+ybdy2dnJcW3alnKhJLvNoybm4LoRPnSTwpnzJaEZw6GMkl3c9Of4yQ6PJl2jjlUQnvZAGi5iql4G6ZMnxpPZE+HVsTVS20+WpCeTe+7WsYWZj2EKySeF4SJ7x7KedipwuU3Gpmb2X1A6JsW2VjS5OvWSxkmOpQTrv8A4Upbj4O7wlTN2/Ie9KcXbwFzCFEJsql4dWsBXzKqnMeJ1BkgzSSuS4qccNKnlWmui595n2KNlmuN27RLFktZAyhWMgFywKxPyToKPWxj2pubeq10Vv5+hvtQnWmQeWD4Zb+YX7S7RxMTinrx7ijrRmUw4NOCTWyNg3bzLEBT2iR2iF4mBvPIc+VRVKygjQwvDaldxtaz+CLUuw8Ih8xy0gKt0OAWO4DLAM+mqLxM5L+DqaXA8LB5mk137e4tGDxC4K0isltXuFmZbYCqCI0mNSARrRuo6aSlqyWGFp1ZS6BZYq3L46dxYMJi0uKGQyD6x3EcKnjJSV0VpwlB2kKE04ADHSnERmDuMCQ0ejdu1j00I4tirasII00O8jcZG7vFM0OivbXwAeN2hnd3EEeomopIli7GRdN+jeS4bi8pjmOIpou2jJ9HqU23aBaRxDfUaJuyGSTehM7HwWaOAUknxJqCpKxYpxNMRwtoQIBAPeZqgtyxJkbjFlSd5rSwk7PKctxzDXj0iIkmtQ5AsnR8YxVAtP1NtzMkJLcNFjM2g46d9VqtenHtZv8ADsDjqkVkeWD1vp8twcZgcats2kbPa7RKWoQQflqAJJ5a00MRTlvox8VwzHUo5IvNHXbTxWm/VqPdj3sRcwb4i7iH6vDaWlUIHLqFj3wqSF7Sg7515ayu19CHDyrSoOrOTtHba91222+Y02rtlkWzirOLJxFxSt1BkOWI3qFgbgO0CTAg6UkuQ1bESio1YVPSa1Wn54kJhukeJt3WurdYO8Bj2YIHDKQVEcNNJosqKkcXWjNzUtX+dxZ+k5fD4OzctXbkYsBrqv1TA57SkjS2OEDwAoY6s0cU5UqEZRk/S3vbmu4DoAzYsNh7t25ktqGUe9MBrlgdZbYrE6EERSloNw9yrJ05N2Xd9UyjXG7Rkk6nU6k67yedHyMtfue89GVAdiY/5Yvhlv5hftLtHExeJ+vHuKKDRmW0OMIgZgNTJ+KJPoFM2PCGaST+G5oyX7GEsKuWZAzFeyxyzJldTBLVm4ipmlY7vhmDVOmsunuKxd27+UXF6hr5tKe1mVmEjvMRw4bwOEwoRyu7+ZeqyzRyxSa5u1iexu2Bctm3eDKNGt3GGXK3LXSIGuu4nlNHK01Yq01OhPOtuZNdFXyANmzAiGjd6PA+NQ0pZXqT4uPSLTvRcbVwGryZjtChpxhjZQZm5zJphxd1pCQwxFmhaDTKt0g2SLi7qikiaEjK9qbH6m7qmZSTPNIU9pd0zyJinUrqzCtaV0J4W2bbsnAw3pI19hFV5u6LcFZl02HdFy31R84CVniNdPEVUa1uiaWgXE2yoIPI/fVmg/TVjJ4kk8NO/UQaiSBMTAnlWzJ2TZwdKnnqRhe12l4mhbSwtwWrRsMqi2IOYT2AhGnfWP62rPSqGWmujS00Qrs7FqSVBzBTHZ+O0ak8h/8AXCKFqzJJq+v4iT245XZuIIIBEeaSI7SaTV/Du61MHiiy0pZdNBlisKl7D7LW7qrtaLT8Y9QxAJ4yQB6amva5RlCNSnRU+dvkR3SXa1vD4rEWLllrlu7bsolsBVVQF0ZO/MxiAIIp0iLEVoU6soSjdNJJfYmDgbd63spLsMuQNlO5iuHBAPMaTHGKa+5Y6OM4UlLq+gXo1fY7VxqknKqoFX4oC5QsDcNPrpPYVCT/AFNRPsMlc9o+J+upORgL9z3no+oTrzHvLH8Mt/ML9pdo4mNxP149xRRRmWWDokyC4S6dZu7MA8/lAjWd39EJF/AZczbVy4JjlttcZwerkkzqFUtGhAgrP9DdVKrRu7o6eli1FWk7JcyWtWLeXLaVVA1gAAeyq1r7Ghmf9QA2crwGUEDgROvhTWuM52HQwwVSAAB3AAD0CjS0Bc7tCuzcV2BB83sn0bvZFWKcvRKdaPpvxJq3fkVOmVmhth4zaTPHxpCH5WnEIXEphDHE4aaFoNMqXSjo8L1thGpB/h7aiasTQnyZn9iwUMXQetTTXXNlEA+vh4c5qtV11XvLtG608CQ2K0vbgEEAKfX/AAqAmqpktt+4Fzd4j176tYWGaSZgcYrqFGUevT8+RE7IU6tlBUQCTJAmd4G/QHlWpPY5jAQvO9rl12djS1ldN6j6pM1l097Hc1NUpLn9QzbEuKLjWOqRnkpOaE6wlmJA0eSc3D76KpG8tiSlVWSz+RC7fvXcNhRhzfz5jD6Kc8gkkyJ3geECpcLmzW5GRx6rFULx0bdvdZlbxe3b9y2lp7kpby5BlQZcohcpCgiB31eyo5aWJqyiot6LYcpt3EYhgl188Jcg5LQuwqM2UXShYAka66yaZpImhXq1ZWk76Pqvt12Fto7UxBRA1xwLKJctr73Nsi51YhkQaZRw8KZJEtSpUy72sk1tprbkhax0mxGcObr9Y9lmLqLCEi2LhAb3o5v7ManUSaawccTO6berV+XK/YVq9dzOW5meHP8ARAHqAo+RQvmqX7T0hUJ1pjvlk+GWvmF+0u0cTG4n68e4ogNEZhL9Gmc3lS2FLPoMxIAjtE6EcAaZlnCOSqWja76y93znzZur7SwcugYaBoMxAMHv0qJnQKGZa7WJBcILeHtXbQhQiBlHLKII8Nx9fOqtaH9SL2EqLKqb25fYc4bFhteNQXLjiL38YIg76WYFUxjsa72ri8JBH9eqpaLIcStiVt3Sp7qnRVeo72eO0Tz18J1j21IASsUQwVlphCDpTCGl/DzQtBJlX21sNS63QO0u/Tev7xVWtDS6LdCrbRkLeyWCWVZcgmOXo41UjEtym5blY2jimcywOuvj+/fWvhoJROI4xVlKu4vYW2Zhyd5yq2madeRETrqQfRUtVpIHhlKTmnbn/Bfdn31tqAER1PYXz/iiDMxPLkfRVGLUY3Z1souUrK6sH21trqrZc6DcBv8AALQXlUlZD1J08PSdSfL4md4vEdeXuOzDKAcoUNAzBRBzCTrVtZqVoxSd+d7cr9TOPxOIWMm6km1bla9le3WveNBgiQhkDPIHcfiA8sxGnroniEnJW9X8du7n4EEcO2ou+/4vEHDWigLsPiPKGQcrEWZnhq7fR76d1k5ZV12v22b+SXiFCm4LM+p6dm31+ArbvKFGYZbbAgIJZiMwlySRHatgf5d28lOcnJqCvbe7su7Z62/uGnFRWbRPlu+/lzX8AtoSzEKoUW0yqWXLdtuM2pB5k8ZJ04UPTOTSjHXW93a1mtOfX3do7jZ5pOy0Stro0+7+5H3LZVyp3qxU+IMH6qmjNTgpLZq/iVsjjUyvk/qek6jOsMc8svwy18wv2l2jiY/EvXj3FDFEZg7wNxFabgLDUQDHDx9lJh03BP0kXnB4lBYVxBGRwJGaBoSCY9Go4DxMEvWsdBRmugzX0RbNjYkPg7TcGDexiPuppK2hLh554KSIm9Z6t9D2TqBy7qoVI5XZG1QqZ46jXEYmTQImJDZrqVza5y2WOGUqIPrq1SSymfiH6diW/LMyZdMw3bqmTKzQ+2ZemZadw4aQN1GCSoanGOZqQhIsKQghimHG+KtSp8DQTWgUXqZ70pwrWVF8KGNozBEgg6EEcd+6qsYODLmdVFYjMVYbEW7TJlCmW+IsFiNDry+rvq7SllRhcRwkq80kx7sLAJlyMSLoIYakAjUAFSJBmd479KVZ3VusPhtDo0m1qtfzxLFcw4VpS4pWAuUAroNZCnQiZMjmaqVtNmbNHXdalO6Z4/M4tDcup8TuHt+qp8JD+oweP4lejQXe/p9yvW7oCuDPaAHhDKfuqzODcotcn9GjApySUk+f3THd+7nRuwgVgMnaUPCHIhILagAFSe8nhVSEck4+k21e+jtrq+XXZr3LmXXLPF6JJ7a66aLn7gt1yzXmcPEIjGAxVgyRILCdbRG/lSjFQjTjC17tpbJqz7H7Q0nmlOUr20T52enb2BThwwRTmEA5WhNVy9acwLgKQLkzOoIGhFP0ri5SVne11ro75dHl1vbq032Y3RKSUXfsemqtm11036xxZvuDFvKMuQgdbb8y2twtJzbzmJ03eqop04NXqX1v/S921a2nYlrvz5k0ZyTtC3Lmtle/PtuRV0AOY1EmJIJieJGhPhV+Dbgr9X5uUrLpNOs9KUB1Rjflm+GWvmF+0u0UTI4l667ihijMwUSkCXfZ5AsQG0bRiuugGg3RM7/1RPGYJt3VjoMKodC7vXs/PzmW3oyc+GtgA6dYIMTpcbUgaU0tyxhnen4/Mb7W7Nwodcse0TVCr67NrDr/AC00RF/jQkyDWcWUQtmhUfLx3kLpPLXlVqDyoz6vpSJPBIWly2mpHLXdw0NSKJC2SuyHgk5pBMjWRB1Eeui5gk0t6iBsc16kITF2kIMLlIQPWUhERt+0rWLg/Rb2aj6qCpG8WiSnLLJMyxcS1s9XbMjNIETBJ0A+qKPDweT0jC4ljb1/8l3+5aNgKchvMuVjKiYIzKIJG4iJ3awfCBDWaTv1bd5s8OU50k5rWWr7lt47+8dJcyIWY7pP9eqqSuzYllir7IoGNLlyXVgznNBBB1OkT6q2YRUYpI87xU51a0pyW7v9hC/ZdSAyspO4FSCfAHfR3I+jktGhzhbWdI0cBWIUKxuK2sAQPNLEfo9o7jVSWZVLxTTuu5rm3229+i3RbpxUoW3096f2v7veLderMqmYuT1vZMi48LqO50D/AOYiouinFOSWsfV7ld/FPL7iTPGUlHk/W73p81cMM2YZrbSxxRCFX1DWlCgRqRw03U7oySyrqhrpyk239RZm5Xa9vTXmlb7DTDKesYdWVIS6CoVzE22AkEkjVh66nqQeRK99Y9XKSfKxDD13pbR9fUxkp1FTsgh6yPTNQnWGN+Wb4ba+YX7S7RRMjiPrruKEDRmaw4NIFlxwd4DCqMyiTkDMJkqCY0EaZu/4vKo5bmvRaVC1+wuXQ6+y4C2y9p26wAgaAC44nh/QqOo7PQu4BXoxu+v5kbiCc5nfx8azJO8mdHTSVNDTEnQ0UdWJ6RbGV1CzC1qFzlzOhiAqj6/ZVl7meustNgZdAND36EhfCp4FeQ5wrxpyJ7p8BTCJGzcokMxQmnGOFIQZTSEcxpCInbdz3pu/T1mhk9A4LUoOydl57jN2iFeRA3jN2tT2RvG+IkVK5+ijBo4LNiZZuUn8/wA7S57RKEKbZlDpqSSCum/l41QryT2Z1eFg43TVrEB0jxRS0FUgMxUCYjfxnSPHSmw8c00QcWrulhpNbvRe/wDi5XihEtDW7jZwqsT55KFmQtqJXMus6xqeGmcgovfZu9r9em3eJbMtsjKLgKg3LWRWBBzi4ksAdYy5gT3j0Jj0YyjpLrVu+/2GuFwdwC6ptvJtiBkaTF61MCNae4Eac0pKz2+qJDBNqgY9sGwG1k6X9FJ5hY8BA4RQssU+V99L+Izw9kIxzWrqKbd3zzqez8UlB9RpyKMcrd01o9/7CrSYVEe5by2yCrTdEG4VbQbwWdd0CAJ3EoJ3eiV1p38/5RF3kh2E5oYjN8qDE+nfT8iva1S3ael6iOpMa8s/w218wv2t2iiZPEfXXcUIURmsXwqAsoJgEgE6aSe/SnGik5JMt+1sGLeGRcxOTOwOkkmIEHcBx8KjTvI1K9PJQSvtctnR8f8A8+w4YgBCAI4h2B/7pqCvpdmlw206UEiNd5JNZqOjtoJO0a8takh6yI6nqMJhEzXi3AmRrrHPwMVcluZuyJjE8m7QPCYII7/63Ua0ImPNnWiB52aec8PGi3BY9tmN+6m2EOZohhQGacQUNrTCGuKv76ZsJIYY1SyDQ66/u/ruoHsFHRkPg75w7MELAvOZdBAaZ0+Vu14cqCpVyJIlw+FU5Sl1hkNUTUsVDpVi81wKNyj2n+vbWlg4Wi5HJeUNfNVjRXJXfe/4+ZBNVw55CZpgjqQ51IRI4i6UuG2iKyggKuRWNwGMpmMxLAyCDpm0jShJ5NxllS0+f9/7CuKw1s5USCwzlSIPWKL10QY0LZVBB46j5IpXDlCOiX99WMcaALrgaAOwAG6Mxp+RE1/m6df1PStRHTmNeWf4ba+YX7S7RRMniPrruKEKIzWPdmZesGeSu4xofEd9Jj07ZlmJ7pRiCjC0Ceylvx7Qzb9BxA3cOFDGK3ZdxtWUWoR5JFss4wDB4a0kgLbUtIiWYSfRJPsrOxNXM8qOn4Xh8lKMn1IZ1WRqCV46HwNHHcCfqs7YKk9WSZGUjhAKkiPYPZV18jMfMmMVZBcEmNO4+oeE0a2IiRsqAI/h7KQI5WI13z/XCiWwzFiePKnGDBiPq9NIcMwndSGGuLw+ZTGhOk0zVwk7ETtjG9VhzcRm63sqq7xlzhZ00Okkn+FDJ5Y3JaUM81HkQuHljJ+4ad8cazpScnc14xUI2QvibwRSToAJpJXdgZSUYuUtlqZ9iLxZix4kmtqEcsUjzjE1nXqyqPm/7CDGiI0jrag72C+gn6qVw4pPd2FOrX84Pot+6muFlj7QHVr8sfRb91K4skfaFlxBC5RfIXUR29Ad4HIGd1MSKVlZS+YmANPffN3aPpqTpy1JPppA2XtfMRZpaSZkzPPXfT8gY6z956cqI6gxny0fDbXzC/a3aKJlcQ9ddxQhRGYyf6NYQ5s5DxEABWIYchGhIjceQppbFvB0253JLa+D67EWy2mcmRqRkXXfwI82KhlUywbL88Kq2LhF89+5a/wTjtJrLOuSsrILNIcSxfmN+qfqo47oiqq8H3C+ybhZUcgDQ7objGbwO/186vzVmY2Gm5002SzWybijUaEzrpu09M0kG7EtZtabqQIt1VFYYTgjd3+B30riDNc0gDkfZrpT3Q1g63OXfNPdCswHMjWfqkeimuKxnWLvOxVcxhXYEAmOII9YHqFZ05u7RuU6cbJ2JHD7qiRIyF6T47QWwdTqfCruEp5pZnyMDj2L6OkqMd5b938/cq5NaJxwmxpBILSHOmkOdNIVgKYex1OMGU6imYUF6SPT9RHUGM+Wj4ba+YX7W7RRMriHrLuKEKIzGWzops4gm72SoBjtCcxHZ07jrPdQyZo4Kg1LO9hHD4ucWZETI1JPpPfpw0qDEr/KLPDKq/X687osgrNOuABpDgPqIEGeYkT4cakp+siGtpBsfbDa11Qthix3GFUKOOgXT40CNNN/PSlEwMPNKKSexM4hUyqBPWaTrpBnhvGv9bqBqyLK1JLDLAFJAsVNEMcUmmHBXD04gwsAUhhO6oNOIz7aWGCX7gG7MW+l2vvrNqxtNm3h53pxAN4KpJ0AE+igim3ZEk5KEXKWyKVjMQXcseJ9Q4CtmnBQionnWMxMsTWlVfPbsXIbk0ZXSCE0ggKQ51MI6kOBNIex00hWFMPbLMFUSfuG8nuoZSUVdhQWqPT1AdKYz5aPhtr5hftbtFEyeIesu4pODw5uOFG88JA8YnjRGfGLk7IvuJK4bDQLKrccAkDs+EEjXdpI1oOZsaUqWisyiriSLmfXzp1MnfunjRSjmi0ZNGq6dVVFydy+zWKeioGkIjOkWIy2SOLkL959gqxho5p9xlcZrdFhX1vT7/Aq+FxTWyCpgqwYeIII+oVqWOKhUlBq3ea5szELeVbu8EBhprJ3ie7d6Kq211Orp1FOClHmTNmW3aD20Q44Fkc6QwMgcacQIY8BSEFZKQhJ100pCKd0rwJQi+ASPNuRwA81/DgfRyqvVpt6ouUMTGnFqbsiobZ2opTIhknzjwjlRYeg1LNIzuMcVpzpdDRd77tdX8kCavHKoIaQSC0wR1IewE0h7AE0h7ATSHHGEwT3JKg5RoWjsjxPPuqKpVVNXY7VlmexZcPgbNu1I7THQg7+HanmPVqaoyqZtWN6Dim9+rqN3q8dKYz5aPhtr5hftbtFEyuIesu4i+gWAW5elhmIBygSYI1MgDiNJn107IsHTTldkt5QMYNFOjjTIQOMw2XcOzu048KZbk2PqK1uZQhRmSWzZm2VcBWOV92u4nmD91ZtbDyi7rY7Ph/FaVaKhN2l8+77Exd7Ik6ACSeAFV0mzXc4xTlJ2SKbtjaJutp5q+aPvNadCj0a7TiOKY94qpaPqrb7kfNWDLNQ8ml8nDQ2oV3A7hCkj1sar1PWN/hzboe9l5t21I008KYvAnC+PrNOK4YWo4UhA5aQgrLSEFy0hDe7YDSCJBBBHjSGMX6U7IOGvsgnIe0h/RPDxB0/+6mi7o5vF0OhqNLbkRBNEVghNIJBSaYNIKTSCsdSEdSESnR/YjYm6iTkRnVC8TvYDsjjvqCrXUGordklOGaSj1mh7H2bbsWTeJFlFNkql7twWALkqnnuVJKjfuJFVrL15M2cBgJVZpqLd1dLq03fK3b9SGvrav3XNosLUtlJVQSxOYqBykmAdYioPRcvR2A4vgKlHERVVJXX9PWtGn/2018etmyitItmOeWRQcdZBMA2EkgTHvt3hxoomVj/AF4jbZaLg8P1ueXM5SDA1AiBMzv5c6a+tiejRVGg6za+5WdtYsXbmcOzkqsllCEHiNCZjnOtGjLrzU5ZkMKcgBpCHD4xyuQuxX5JJihVOKd0ieWLrzh0cpNrquITRFc6kI1/yZ4T/g0b5TXD/wB0fdUE/WOgwCtQXvLcLQpi4CARxpxg2vOkIGkIK1IcKEpxEL0h6SYfByLjzcIkW11c8pHxR3mBQSmo7lrDYKriH6K063t+dxlnSjpG+LIlERUJKAavrvlu/TQADTjQ0a2adhuOcHVLB9LF3lF69z0099ivk1cOKsFJpg0gppBAUhwJpCLFsLo09wh7gypvCmQX0JHeAQPE8OdVK9dr0Ybk8KMuaLdsM20u25QxKAahVR84ytEbgJ0rOpyWa7/H1h4dxVRNq/3vuR/SXBi5cLXMULJL5VRrbntS65VIQ/FVTO7TuNTpKSd7add/odPw7iKoQlmlKO7dlHrdrZlrbTa/0Gl26qKuGS/cuZc93WVtnNAgA6kgycxjzjA0pN+hZaq/d4GZxmrHE5K9J6PRq93dc5Kyt2W5I3AVoExmHlCwZubTsiAQLClpOijrLssRxA9VOihiYZq0V2EF0mx1sW8hs5kBBU5ur17XaAA13mQO6eFOiLFTio5XHu1KTRGYdSEdTiBFIR00hrAzSFlNy6B2x+RYc/oT7STUD3OiwytRj3FgFIsA0hjgaQgL15UUs7KqjeWIAHiTSCjFydkrlT2r5QsLb0t5r7foCE+m28d6g1FKvBGrQ4NiKmsvRXbv4fexTNr9O8XekIRYQ8Lfnem4dfo5agliJPbQ2cPwahS1l6T7dvD73Kq5JJJJJOpJJJJ5knU1FdsvqKjoghNOm00yKvSjWpypyWjVvFDctWunfU8glTcJOMt07eAE0hrBSaQ4CgkgDUnQAakk7gOZpDpNuyNP6G+Tg5RexWjmClrQheTXOZ/R4cddBDN3VkaVDB5fSluE2ldxF8pdTEWkQvdAU5VGW0GUlluIM5aYkPlBYLwLVUlrpodJh+H0HSbrRk5WT029LbZu2muq28CNuXblyA2RcvWIcylQzWmIuS2qg6gwW4HfBqu6Unstjn8bgpUquWOq0s+euv4/kNbtgsd9hvOeSQWCgwGPARIEmlacVrcpy6W3pZvEPhLKt5yISdAQIgwJI58Y13U2aS01Ic0k8uupulapvmf+UvaHVGA+VntqJDlWChnPZ14nSnRUxU1GJkF68W0liBMAsTE74ozFbbEqQx1IQNIY6kI6kEkBSHND6J9N/wAmsrZu2y6LorKRmCkkkEHRtTzFZ6xGvpHpk/J7NTh0UrNRSae10kr6dfzLdZ6eYEiTcdTya1cn/tBHtqVVodZnS4JjYu2W/c19xti/KHhFHYF24e5Mo9Jcj6qZ4iCJIcBxcn6Vl3u/yuVjaXlExLyLSpZHMDrH+k3Z/wC2oXiXyRqUeAUYazbl8F9/iVXGYu5dbNdd7h4F2LR4T5voqGU5S3Zr0cPTo6Qil3CBoQ2wppwGJMaJEEmcN1IS2GtzfWpRd4I8v4xTUMdVXbfx1+oFSGYKYTDPddbdtS7uYVVEkn+uPCkFCDk8sTaugnQFMJF6/FzEcOK2p4Lzbm3oHEmNu5sYfDKlq9WONo7ZxNzH/kmHNm2EUs7XUZ2c5UaFAZYX3xROpJDbsvailJ5lFGpRowdOVWpeyaVlo9b82nbbqK/tZFt37llMa9mHtzbW11xz4jtP+Tw4e0ha7uYuJeAIgUE3G9m/AtYaNVwvGKad9ZcrK++2ydtOR2JfBphVtW7TubZRWZiQAl6+nWXmMrmZ5gMqkBmgaBqe6StEidF1JudVpb/BX5fX6hjidmiw4RxcyqyOO0CRdvPcZiqgAHOtxpUCANIFC6iauiGpw7EJqLWr7V/Pd3p9TGFmxbC3ctsnIxUABoWG0EkgmNBHACO6q7V220YmIoSpyvUV27NW6jXa0DSMc8tL/wDFWh/6IP8A7lyiiZXEPXXcZ7NEUDqQg1IHUCkPYCkODSEDb3jxFDUdoNlvAUo1cVSpy2cop910SK1jHs8NjqYNnGnAbCsadEc5NbADvpA6rfc6kJsIxokRNiZ305E9WHFMSWGl861pYZ/5Z5v5SRtj5PrSfwt9B1sbZN7FXRasIWc+hVHFmPxVHP0CSQKnbsY1KlKo7RNk2BsfD7KWMly7iHUZrgtMQcxICK0Zba5lAgmTIJ0GkbdzZo0I0lZeJPv0itCCVuwTBItsYMKRMcDnAncCCCQRFMTETtPG7Pv3A12yz3LYIDnD3pABjKHC9sSxOhIEE6UMoqW5LTrVKWsG1+cxpi/yW2yhMNaVpDL7yV1TqoJIiSMtvn5tRytFbEc8TWu5ZtXu+sJiIa093q8NnyaW2s3CCisGyg58qkm2h0G9Uk6CBzO19CrPFVujbTXdZ9vO/wCXIq9gL0yMLgoClQyi7bAFuc0RcB+OwPMCDTNPqRE8fxFbOPfry94TH3cRZR3NrDDNku3SBcLZnhVBzOZ3RpoAOFM7rkV6+KxTSc8tlb3XffzNTq0axTOmnQP8vvLd6/qstsW8vV55hmaZzj5Xsp0ytXwyqtNuxAe4+P74f2H8ylcg83x9oH3Hx/fD+wH+5T5heb4+0B7j4/vh/YfzKWYXm+PtA+4+P72f2H8ylmF5vj7R3uPj+9n9h/MpZheb4+0B7j4/vZ/YfzKWYXm+PtAp5IADP5Wf2H8yhl6UWixhcNGhXhVvfK07dw4HkqH96P7H+ZVT9Kus61eUcl/trx/gH3Kv8Uf2P8yl+kXWO/KST/214/wAfJV/ij+x/mUv0q6wX5RS/wCNeP8ABw8lP+KP7H+ZT/pV1jLyhkv9v4/wB7lA/vR/Y/zKX6VdYz8oJP8A214/wd7lH+K/9n+ZS/Tdo3n+X/GvH+Ap8k3+LP7H+ZT/AKbtAfHZewvH+AB5JR/ez+x/mUv0/aJcckv6F4/wCfJN/iz+x/mUv0y6x3x2T/oXj/Alc8j4Jn8rP7D+ZU9NZFYwOJf/ANtbpXppa2/X9y6dHujaYO0Ldkgbs75e27fKYz4wNwmiAp04wVokqtt588eGX+NIMPD81+ifxUhHZX5r9E/ipCI3G7Ha4P7QD/IT/wCVBKFyOVPMRz9GL3Vm0MWRbaZTqtCDvH9pMdwNB0Tta5DLDSccubQZHoF/6tr9jc/36XQlfzeuteD+4W90CLIU69FDFSctlgSVmD/bRxPDjS6LtE+H3Vs3Vy6veXepjSP/2Q=="/>
          <p:cNvSpPr>
            <a:spLocks noChangeAspect="1" noChangeArrowheads="1"/>
          </p:cNvSpPr>
          <p:nvPr/>
        </p:nvSpPr>
        <p:spPr bwMode="auto">
          <a:xfrm>
            <a:off x="155575" y="-1790700"/>
            <a:ext cx="331470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66567" name="Picture 7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87413" y="2443163"/>
            <a:ext cx="547687" cy="685800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5908" name="AutoShape 9" descr="data:image/jpeg;base64,/9j/4AAQSkZJRgABAQAAAQABAAD/2wCEAAkGBxQTEhUUExQWFhUXFxwaGBgYFh4XGRscHBwaGhwZHBcdHCggGBwlHBgWITIhJSkrLi4uGCAzODMsNygtLisBCgoKDg0OGxAQGiwmICQ0NCwtLC8tLCw0LCwsLCwsLCwvLCwvNCwsLCwsLCwsLS8sLC0sLCwsLCwsLCwsLCwsLP/AABEIAQQAwgMBIgACEQEDEQH/xAAcAAABBQEBAQAAAAAAAAAAAAAGAAMEBQcBAgj/xABSEAACAQIDBQMHBgkICQMFAAABAgMAEQQSIQUGEzFBIlFhBxQycYGRoSNCUrHR8BUWU2JykpPB4TM0VHOCsrPSJDVDY5SiwsPxJdPiJkR0g6P/xAAaAQACAwEBAAAAAAAAAAAAAAADBAABAgUG/8QAOxEAAQMCAwMJBwMCBwAAAAAAAQACEQMSBCExE0FRBSJhcYGRocHwFBUyUrHC0SOC4TOyNUJDU2Ny4v/aAAwDAQACEQMRAD8AKNh7Gw+IxzjEQRTBcMpUSIrgEyPcgMDblRV+JOzv6BhP+Hj/AMtBW2kaFWxcRZZ4ELCzkK6pdzE63ysrDMNRcXuLECtRhkDKGHIgEe3Wi1hzpS+GcCyOCo/xJ2d/QMJ/w8f+WhverYWCgH+jx8CZRm+RORLdzx+g4PLUX10N7Xg73SyjE46WOeZHgVWiCzOIwRCHsYs2RgTzBGt6o9994M7MoYHM1zbp2R2R1Nrn+FzQ8xBRgQ6RwVXjdqtLfw0NjoPVf7Ohqix06A9qQledvnD+0LU28puRdtLaEE2v00vrzqqxoBOo1+PtF9PrrO9b0GSmzY1T6Bzr9Fic36x6+I/hTDxOtnRiRfvGng2uh+FQwptoAB7712KUobX0OjAnQg89L/Hvq1SJIt6ZIgAxYHuOov3eH30op3a3oWc5GsGtoT179OlZizMORzAcj3CnoByC9lhy6G46ju0rTXuGhQ3UmO1C27LXnJQ3srassyqIXiMt1UxOCoJzAFw4JsLX5LfwNG67m4kpfz1OJa9hhxwvVbPnt45qaGIEZpF2DdOSa3L3TwU2ESWXDRPIzy5mZAWNpZALn1AUt9t1MHDg5JIsNEjqY8rKtiLyoND6j8ar9zGfD7S82IMTGKUzQh2eJiGjZJ4w3JWzSC4A6gi60T+UX/V8v6UX+NHSp1T4zahorXMte9mYLEYy7YfJFACQJ5FLmSxsTFECt05jOzAG2gI1qxl3NxQF0xkbN9GTD2U+F0kBX1604cQ0FcwYSoRKqGWqjaPp+wVaxs4doZk4cyAFlvmVlPKRGsM6Egi9gQQQQKrdqJ8p7BTuGeHOkJLFMLWwVe4ZyJYUBIi4NxYaElGufE6mn8DhlLqRdk82jQE2Bs5YXt35RyoXTFyBQodgByAOgvp+8++rfDYYEwRO8uZgH0YBVADFQARzFvjXn8fyc6i0uL4yjISSG3Oc46Zwc805h8UHmLd+/iYAA6J6E5h5XEUeUshidUdbWDZmIDg21JuQafbFPn9I/wA9yf2bWy+q1NHCtkQzSTWCoxW+od3K6XGgFibVyTZxXtPI9laSR7EXLIwVSumjG/M0sfZ3uMkSS4CBMk84id//AKAlFG1aBAOQG/smN38Erq40lMQzEl4mYIe4P2B7rU22JaXDtqQVN3FtHBYWa/eCAPZTGKw4WHOpmPFNzfKU0c2zkC9+vrqGmLfJw8xyfRvp3/XXUwmBp1BtKQEteNdwaAHADPV1x3ZmdQEnXxLmm15Obe+dDPVHdC82rleq5Xoly1dbwj/RMR/US/3GrQNnfyMf6C/UKA94V/0PE/1Ev9xqO9mj5GP9BfqFecqnNeowogFBm/2yIULT3l4krLmAlYRkIALlBo2gUa9/hWVYyRRIT87U6a27za3xPhRx5RdqO2ImjZvk4iuUWtYGNGYX5sSzAVnRXiE3FlGp8bc7nuH20AlOALkuPLkItiDzC9bnra1+nWqueQKbqNe/p7ANLVe4GBVQmwzEX7uYFl8LKT+t4VBi2aCwzG1ySfUOZt3n79ayHALZY4qpzu56Dxtb41582Uk9r2nRfZfU+6rY4NpG7AyxjkB3D66eGwCe+wHO1/E6eurvaFQpOOgVQ0XZGgv1sb3HIW+PtPhXhWN9LX+/Wr3FbH4aF7WGXrzv0+/qqlERChgL3Jqw4FZc0t1U/BSurgA9vQjUak/cC/Wt+8n+33xULCQDOmU6adl75bgnndXHjoa+c4YHzg31JsT19fwNbb5KcI0U+IViCTh8M5tyBLYjS/WwAHsrULM7kY4zZinG4fE27SxyxE94fK4v6jGf1jTe+uzPOcG8GtpHiU20IUzR5iD3hb1eEVy1RRRsRLHh4GawWKGMmwGgVFvYDwAoZ3W3kxMk6xYpI140TSx8MMMmUpmicsxzm0ikMAt8raDSiXbDRCCU4i3B4bcXN6OSxzXt0tehPZuO2PBIJIciOAQGEcl7HmNV62Huq1RmVK8oWGAWDEj0oplRiBqY5iImU+AcxP8A2KENrRky2AuTYAd5PKiXe3efCzYV44pc7s0eVQj3JEiHqvheh3bDWm6i2U3HMeI8a6HJ5NxC5fKYEArn4Dn17I55dJEPasDYdrU6jlVlglfOhMLGWHKhOdVBzKci6nV7NyB6GpcO0ElAMccpySq7EJGM7kIBc5+wWZNQvOvMJYuXMMuUYhJ1tlJJPZKm7jS4NiO7pW8QwV221QO8jXIjI7wdPwlqbG0yDTJ+umc6bj+FFhlfKqvE7KI4QbMtyc54Zv3M1xTgmlYduFspWTP2lXSRzbLc+kCjC3PQ6VZRYw+i2HlzWTPYIoHDsy2ANiLnnpz68qaO1xKmdoWKKGIbIpBZRKSdToQGD5hyIYUqcFRJLtmNZ+I6kRIz1PkDuRryBF57uB6vUkb1WYzDMUMYjkDQjX5RCAGZiMwB7TWBFhrccqhNsiZcxMZGUXOoNhr3HXkb25WN6t8TiGR5nETHPJGwzRKoGV3uCAT2rkANzJuaexu1FjDxFJFazZSygMM/FN+Z6yZb92anKAdRFtMSCZ1J1gnU8Sl6rKbzLyRGW4cQN3AIZpUqVdJc1Xu2kknBwUKEvPC95CVCRIbIztc5mIzaKoNzzsNa0GJAqgDkAAPZQSXnjxCTwwrKpgaMgy8MglkYH0Wv6Jqd+MWL/oMf/Fj/ANqvNOklesp2tCz/AMqE98VIlgCSDfvyhQL+5fcKA2kKpkXmSc36Nwdfjf8AjRx5R+K7xzPEIzmN1D8QXNuth0Qn/wAagOzG+WXNrmcj9/2UA5SmmZwvcGNYOARfW9u/XT6vhVlho2LgEWLA5j4cgo8On/mpGxdnhcVKGtnCjKPzSNWHut4URQ7Juc3W49wv9ppZ9SDATlNmUlQ9nYTtMtrAAD4fxq82VhgF1GoJHxNvhauLhsjXtcHnbmDyv6uQ9lTZ8RFEMzsFHeev8aEDJRHdCjYrZiyJyF+Y+u1BG09l5ZMvIHT7PjRI29WY2w8TSKPnW0+/tqFtKNsQpbIUcA6H9xtRRLTKEQHCChyDBk5QPnHtW5nwrbPJrgyI5ZmYEyGNAB0WNBYHxzPIdOhFY7u5i7SBddG6jlr6/uDWn7t7eGGjdEgllYsDZGiCDkBmZ5Blvp09V6ZaSXQlXNaGT0rQxIM2W+oAJHgbgH4H3VyWQKpZjZVBJPcBqTWe7L2ri4sTPPLEsxnWIKI5kVYgvEIiBcgvo+bNYXJY2Aqx2lvHPJFJGMEwLoyC+Ih5spA+d40WCgXt4op2vgVxEEsDejLGyE+DArf40F7N2Hi5nRMSsmHjiQh5I5l+Wk7IUx5SWCWDsc4U3ZRY60th7TxWDijjdfO4gqgWkVcQmg7HaISYA3s2ZTYD0udWkm+dxaPB4lmvazcKNQfFzJp05AnwNXmFk2OzKqd5dirB5uIsRiTJLOgAaUsMi/KSki3LIpW/e61RbzTqkxzMq6C1zaiLCwyPKcRiGRpmXKiobxxJe+RCdWJIBZ7AtYaAACgTyn/yq/foKaw9Q0pd0eYSOJptrOazQfwVc7J23h1RQ8gGSdZQVswa2hU9oWOlwdetWsu9mFYJd1BV42/k1I7DMSF7XYNmGo8e+snw4JQDxp1lPUVTsVcZIRGYKwQHLSW3kwzYjO0gERiyMlgQRftJbNpc9oNzBtTOE2/h1RCXXOkUseQgMrZ85Uk372AItWconOqrH4xiwjjF2JA053PQfDWr9ryiPWf5Vew5zd4dX4W243ejCSBhxbdoMNOdpGe3PS4Iqs23tmCVxw5AVGbtEgE55Gkta/IZreys0h3JxbalQNL6t99arY5pMO5jcWAOqnp4g1VPF2GQPFaq4AvHOPgtN89j/KJ+sPtpUDCZfH3GlR/eTvlCW90s+Yr6Awqdhf0R9Ve8tTFi0HqrwYqQuXQNNUe8WyvOMO8dtbXX1jUe/l7aw6RRHMLDVJAcp05aH2fwr6NEdBO/G5aTgzJZZAR0t67nrr4dTQ3ic0akSMkEYyKaVmkJWBUHZZhYhe8tXjD7fxEZtxFkW3RG1GgBvkAPMdaOPwesgF1B0HP7K9S7FJ5sAPBQDSQPEJ8npVXsfaPnK3Ua27iPrql27gZHexAYX1v0HgLHX4UbbPwaxmyi2lr1w2DG4HPrWQIzWrtyFtnbGkygGdxbkEAUe4La3s6VfLhcq2JJPefsFWSzKOVvfTGImUVokHVYAQWmwwcTKOQJBGtua3/effRfuzs1JcPIQTdsRKC6nUiKRo0IvcDsqOXee81zZGGaTGoRFeJVLSOeQ0siAdWzXPdZTRrDhlUZUVVXuUBR7hoKZogjMpbEEOgDchuPdxFvlZ1v6ja+Uki4NiSim/r9nV3dQLkzvlDhh6NxZMmUG2gyga8xbQ0SmIV54FMSEoWOQvJuvG1ru+hJ0yjU6HQLbkBp4eNPtsFSNXYnNmvYczlvpaw9H4m97miIQ13g1JCqxyHMJsBY3Vw7EqCADa1j6tTr33/fQL5T0+WUeH7hWu8EVlvlKj/0pdPRXN7lX95Fba7mu6vMLBYb2dfkUNRbEMwEUBZWQ3Z+QJOup5ga8hRFsvdedQUxGSS/oNqb96sD8P3c6d3TVooEfIS0hzGy3OvfbpbreivHbRAiXs63/O0PsU6XHW1LFPALId7MO2EIsOw98vWx+iT99PUaod3sMXnDdEIkc2J0BuBYd+g9taF5SckmGJHXI6+BzAH/AJWNCvk+n4eLA5hkII53ty+qoHS2VVsOAWmYXaimAvl5dNde48r8vCss35UtMJgOxIumhXVSQRqPEH21qceKXOTdLXGmYDoRa3fegTyn48mWKMLZVUt3ak2+q/vqmnNGqNhpQUuIYAAOwt9++uUznHcKVESy+ulGlKuKdKV6ii7avMkYYEEXB0INer0r1FEKbVyYeQKospAKjU8tLXPqqox+2z6KekeVFG9WzuNFdfTS5Hq6igBMHIHLRlczfT5Cw9HTlfXUUjXBa6NyeoFpbJ1V9gMaBZW9LqT1NeNpY5VNwL35VVYGeeTOs0cMTD6TnKwsTcNYVIfColzJPEtlDWTtsR4Lck9bWBqAO0WzaDmo2LKiPMzZABcve1vXfSmsPimZXBuwsLMRlOvQjvrzNgUnlRiGyRXIDm5ZrmzEXsABYge+nMVjAqkkaA5j7PuKG9sGAiSd6J939uYeEtFLPFHIxGVXcKSLdAefsoraZRzZR7RWKv6XFZE42W5fKCwuTZQelh3Va4HHZgLnWmRXa0AJY4VzuctXjkVuRB9RvXSbc6zaNu/7+NOhCRy58tav2lqx7M7itAfEoObKPWwps7Qi/KJ+sKDI8PpXvgmptxwVbDpRguPiP+0T9YVnW/ZU41GLdkDUg3+ap92YLVoYv40F79xEWfOFCEA30vmA69+nKj0qlzXjo8wg1aVrmHp+1yLN2psuFVwCwy3A0JHs5XFWeCxAvltfs30Km3rKsbHXrQfuXjc0B82bPwzaSM6G51zKe5tfaDyqz3h3oMUWYIAx0UHqx5CsokiNEF7/AONPbW9gJMtvebffvoOwWLaJ1dbh1Nx9+4ipu88khkIe+rlsx5NmAII/s299U66Dv7vh9tRjYELD3SZWvbLx0UqCYQkSkBjewUG3pZu7r3+FZ5vTj+NiGYMWUWUG1tB3DuveixJzHs+EA2zLZja5CjTNbrpagCW1zl6E6+F9Pv41TMyUWs42gJjMO6lSyHupURLr6zWWuiWoCy13i1u1A2iniWkJaHNq70YXD/y06Kfog5m/VW5oH2/5WwLrhIrn8pLyHiEB19p9lUQFtpJV75R/KD5neDD2OIt2mOojB5adXIN7Hl17qFN19pythRNK2YZyrG2q2IsdOdwRWe4rFPK7ySMWd2LMx6k1ofk/s2DKfntceu37qXrxbmmsPNyJhJxVBX2EffWoTBwctiPUtvqFRIonw57ALR3vl6r+iO7wqb+HU+kL9bnX3HlSU8CugCQpXCyprblQ4Z+K+a91voe+1rae8+6pO0NoNKMsdxfm/Kw/N7zXIMMFUAchV7pVAGc1CxWJyn9IW1+qmocfkN8o07jeo+82GzRGxsQbjp99L0FCdhpf40WnRDxKzVxGzMQtbwW1I3Gh1+NWUE3jWKJjHFrMQRytRZu9vXqElNjyDcgfX3GsPwxbmM1hmIa/I5LT8PIKlIAapMLjlIGtTI8R3UMOWnMKntHWaeVDHvGeGpGWVSrggG4GQi3cQeo760VMVyvWYeVlryx+36kp3CEG7q8wksTIs6/tchvdDbrYTELID2D2ZB3oeZ9Y5j1eNbFtPddsbFMgGpjuhB0DL20N/FgvsrAlPWt88ie8qvhZI5ZLNhwoJb8nrkN+4dpTfkFXvopbJlYDoBCwifESEBXZiFJsrE9k9dDyNdw0JdgoGrNYW01NunLqKv8Ayk4EQ7TxSJy4hcf2wH/6qttytyZcVlniKBInALM1mYrZiAgU25gXLaa2vWtFQzOab3tQxxxKDopsRe/IaX8Bf6qHcBhmZswHUW00DE9hTc6Amw66Gr/buxm4hflHxBcA5mN8zMbW6Wy69fAUY4LcJhhbqQQ9r9+osRGT6IKhRc3Op5VlggIlZwc6Qh/C4VnRW4J7Sg+gx5i/MHX10q0SKJlUAPIAAABkXp/ZpVpCQ3Dv1NOjyQRQxoriNWnlIzyEXCIqjtNbW3iNaH9rNtXEyLCZkHEmlhCxsUXNELuWIW+Xu5mqnd/FQyYVIpJDG+GxQxAtE8gdCFBHYU5WuvM6a0Wyb54YSM7lzLG+J4cUcDJIyyPHkfVAMxiVyS2vO+tczEYrFB5DGzruPDLPhpPDRaZSYAgPZO6uImEb54kMjssSSSZXcqbMVUKdAbgnwNVe0cPwpCmeOQixzRPnTUcg1hcitGl2tg3xeFnWYqMPJIAhglJdJWd0ZLJyszXuLnIbdKBN4oWbEFgeJntlaPDtCrHKNFiKg3Fug150XD16j388QInQjefKD291uAAyVaDRZ5PtolJjGTow5eI+4oUCG2azWvbNY5b91+V/CpeAlMM6MwK2IuCCDY6fxpuoLmkK6TrXgrZpkBGlVk+EvrapuEk7Ip5471yl1QYVbHCOYFKbQVOPKg/e7bGQZVOtFY0uMLLnAAkqm3u2jmcRqeyBrY9aGWalI1+epNeTXRa20QuW95e6VwmvQNeRSvWlhXuw9tTq6xqc4JsFJ19h7qOoNsFdHBU0J+TvCh8QzH5iaetjb6g3vrT5NnIy2IFI4gC6AF0MO+Gc5QIdpAga0D+UmbM0R783/RRVjt3ANUcr4cxQVvzCUEKk3tn1/VomCEF/V9zULHWwyPm+1yFDRN5Ods+bY6MsbRy/JSd1ntlPscIb916Gq8sKaSi0Tyv4Yx49WA1MUbi455bqL9/8mK1rdKKKHCIIBdCpdRoLlu1Yn1m1/Csj8o21POvMsRpeTBoW/SDyqw9jBhWoeTph5hhxe9owDf6vUOQ8Kii8YvYcbGTidp5nBVI10XnfKzDTVncsbanpRSYQmHVCblcuviBYkfGnUwoOqnKfeP4U1tCB1jckjRSdOZtqPqqKKhZtTqaVOpBoOzfTnelUUWPbsmUYGI4bPc48DFcMG/Dyrlz2/wBnbNz0vejt0HnsczsHSEYn5WQhBeTEiLg3J5RrnC3OuYWAvWTbBwmbOqLjXk+eMKMy5embLckXvz0r1iBCLK52gA5uFawzHNa4U+kc4PtHfSFXks1XXXgTPXB1/A6FXtFuVpWpYV4YI0V9JIYZSCe7AmSIe9ZSR4A1W7RxrGWdIZJziE2cGjTmqsVh1hAObOVvfT1Vn2K4Aa0hxwbtDt2B5lXXta8wQR3gg1BxUhDiSFp7AC0jkhxay+mvIC4Xn1A61j3TYby8E/z9IyWm4i7K0hbNtd1Ec+Vri2JLQgdl2/0cO5N7AxuzNyvqeXUT8qrtlvL6fnkohv6XAyLfnqU4nKgCGeXkrSHnopY+kQDoPpMVB7yQO6pWM2djGIMsOKZmOUGSKUsTqQoLC50DG3gazh+Ttk9rrpid3H15LbqkhE+6O94FosQdOSyd3cG8PH399aAh0uDpWGT7PmRirQyqyrnYNGykKObkEaKL+lyoq3c3hnwiouJilEDeg7Rsth+aSAHW2th/CmqtCc2o1KvGTka4+U2OtgOZ8KyTa+O4srN0vZfV0Pt50db+bYQYYLGQTP1B+ZoSfboPaazerw7IFxV4qpMNC90r1wDrXDTKUSJpZq810VFEW+TzFhJZVPNlUj+yTf8AvVoJ2lYViUMrIwZSVYagjpRHht6za0qEnvU/uP20rWolxkJqjVaBa5HmL23agjfmfPwW7+J9aU5Ft+NzYBl/St+41D3scFMORytJ/eWiYWmW3zw+5qzi3tcGR832uQ9euVykKMl1O88Yxqh5R6L6mZnI/WLe+tH3C3zxACw+bmdUUAGOyuBayg37LGwsBoTbrWWhqvdiY10ixYBIUwi9h1MkcY1tdTkklGhFwTUUW2zeUXCQsUnE0Tjmpjuddeakg++qzb3lQwjwukImLkdlsqqAQQRfMdRcC4tyvWTbc2z5zw3f+UVSjWFgQGJQjxszA/oioCDSrUWwYXfMMiscwJUEgRMQLi9gb6iuVkyzyAAB3sOXaP20qpRE+4JlkibC8HGCGfEplxWEzBopQoW0hAs0YDqxBItqRfpYbb2FPJLsoRK+JVLRNMis6l0xUnEZmF8v0iWPW9R919iq+ysXihJNHIol0ilaNDkQEBkXRhcmu7J2Gi7DlxSyzo/buqTMkZyycPtRjQ9kW1pM46kCRnk4M7T5Ldh81bbyYfC4qNYXlSF5cVj54cS2qBVxLh0Y9VaO7D86Ne+pUU+FGFWYQE4QbPljKfPZDjUjLk/lSAZP0jVfsvcrBxYbDHaUsgeYhYo87KsZftBABex5FibLf3nz+KeHw+Kkw2MxUq4do1OHBlKZsznNGVtlJDBTYAakHmaH7zoEkCTHRrBgxxhTZle9gbPw2HjxEEMi4iTi4ORp19HI2Mh4Ma9xyHO/5zga5asYWb8Nxf6zt53Pfzn+bfyc9uD8cv5t6a23uds3BI18TNC7qSgM+XOUIYaBe1Z8pHcbGrGHd3BTRGddoYuSKIkmTzxmVCq6m5HZIVjr3E99D970bQ+HQd8K9kdEKbZ2tLHg8CuHllxomaQDESqczZmRWweQszAHKCVYm+bs8haL5QBJPhxjGOMiD4rI+ExJYqkhjZ88Ga3yYF1sVBF7cqINh7mYCcTiLETth4pFZSk/YzcMEv6Nsw5ZrXAFqrtvbCwuMkw0WEx8uJlaTK3FxBnEcQRmZgCLj0R11NhRG8pUS4th2WZy0ynPgq2ZWez4KUQxzMDwmZkQ3uLgkkW6XOY+NjUO1a7t/d3ZkWHfCti5OJh0aQR8RS2axb0CtiTfkNe14172R5PdlzoXixErhQM5SVCFNrkH5PTrWTypRDLyHR1etVezMwsiryavt8sBhIZwuDl40RjBLZw/au1xdQByC6eNURp+m8PaHDfxWCIXiuilXoVtUmqVerVabt7N84xMUR5M2v6I1b4A1AJVEwJUjYO6WKxSlokATo7nKp8FNiW9gt41ZbY3e4UUEM88UbpxL8yDmYNobDkCPfWwxKFAVQAALADQADkAO6st8qaFsREACSQ1gBck/J6ADnTbWBjHE55eYSJquqVGtBjPyKHk2AhFxioiO8K1vfXH2AoFziohrbUMPZV1uptgYeAJM7qrTM2Q5wrp5vMhtYWIMpjBt1seml3tTeGCSXCPHJmjjlbMBxTkZlk4bmPJkbKbHN6fZNha9c1+MLX2ijI4y710JwUXx/UPcPwgn8BLe3nMV725Hn3evwqTFs0CN0GJhs7KxPa+ZnFvVd9fFRRqm14VKrHKzC4HynHJBJlMk4lyZwWjmVFkGt8vQV5h2gnCI40jMFVP9uBkRzYsBHpMy6OnosVF/SoZ5Q/4fFymwf8A7ngECjZCf0qD9Y/ZTseykH/3WH/XP2UcYXbGHiV1ds584kIKo/YaR5XXmgs3aRSOfaNCO+OLeZ47O0imNWIXOYVk9BhFmUHJ6GnzS5WiUsZe+00oHGSoaLwPj8Ao34HT+l4b9c/ZSqmKkaHQ0qbvb8v1WbH/ADeAWveTPCpLsfERSNkR3lVmuBlUooJudBYd9WWM2TDBsaSCKXjRX9O6tfNMC2q6aEkVQbnabAxp8J/8MUtlMRu1KRztJb9tXka1NxrOcHZbVojp4p4HLsTfl1lKvhLaWErD1gxWqb5YUGfZ7deKw9maI1M2vsldtQYKeKRRkb5UHUgHLxE0+cCotfQ3vQz5UdtpPj8PDGQywMAxBuM7Ot1/shVHrJHSiYLN1GmPip33dE6d6p+88YUvy5n5XCfoS/XHT+45/wDQsd6p/wDCWo3lzPyuF/Ql+uOpG5X+ocafCf8Awlojf8Opf9h/cVP9Qp/yMoGwWLBNgZCCe4GJQT7KHp4cNsjF4WfC4jzlbuJQGRiEsFsMvIkMSL9VHjRB5GoC+BxaDm0hW/riUfvqkPkpeKWBJcTHllZluq2YEIzCwY2YkgC3PU1oVKTcXWFR8A6tj4hbn3KoNogK48ou7EeLh/CODIclA0gX56AWzgdHUCxHOy94sV5G/wCaY39L/t1ebpbEbZOHxJxM6PDfOoAIAsCG0PV+yMovqOt6ovI1/MsZp87/ALVBNQnCVKYdc1paGnoJGXYrjnArI4+Q9VdrkfIeqvVq9MUukK6KVq5eoouUe+SrA3kkm+gmUetj9g+NAbDWtU8mIAwZNtTK31LRaLZegYh0UyjTPQDvdixFtDCSliqxyBmK3uFBjzctTdcwt1vajjNWceUf+Wjv3N/0U1XYDReDvEeISGHP6ze36FWjY2OSKMSYeWRFSNzmwrusS/6PEbMUIAcRYhgy6e2lsfaGGw7SRlJY286jcIcO/YIEYijYZcwdlOIIXLrc+F2dh72YeMQCXiS8OKBeCIiWaWKeaRWWTMAoVJbZTfNe3SrbD7yrhZneTDyyR3wSCSSFgSIRKXmtzDBnSwvciuIcFTttkx1/wuzeU7hNuRkxouFnVmRSgGHlZkVRhCyABLutlvmFwMq/SF647dA4XEEkRyYachopxm4ZlkxLqEXtqARq10IBOttHjvbgpHU8Vrrh3hyth3Ze3Fh1zHKwJAaAiwIJve9RId48FHOk07SSscL5vKwhy5yzqhbISbFYAwa2jE6ak1kcn0hln3qbQp6bacedHl444bRTQxiCfiXMSoOIGUJLeZYwrEg5hzsafxe2FgVMqTCKN3D8TDzKin5d4V7SAIwkaC/fdOi0k8oODbMkgfJeIRsI2JvEqyF2vqAZkjUKvLJfqap97d5YcVGywu5XjRMFKsAFWGRWBJ9L5QqR4EfRqHAUzvPrs9FS8oMEZOpNyeZPMnqT41ypmWlTywjLcXd3BSbOkxOLD5Ud8xEkgAVQvzEOvM9KrvKFuhFhYYsThJHbDykDKWLAZlLqynqpAPO+tvYS+T+COTYuISZ+HEzyh3+itlufZUTypwsuBwUOHAfCjKFkDZizBCsYNhaxUsb9T3dfO069T24tvPxEQfhiPr1I5As0UHZu6CDYr4sGRcQ0bS3WRlBRWJAKg2N41PMdaqfJ7uauNd5JWKYeK2Yg5Szc8ob5oA1J8RbvGvYYRx8LZ/TzQ6fmrkiPvzGg3Y2HaDYOKUaOvnCuRzupMZ/5VFZpY6q+m+DBc4WngHTp1R4qywSFCOytkYnF4SHDtJJneUSDiSWypE7A3fUXYLYqbEBudRcDuxAdszYH5QYdY8wUSsDfhxNqb3OrmqXyYf60w3/7f8CWtYwuyMKNqSYhcRfFMlmgzp2RkRb5LZx2VQ699bxdV2Fe6ne4jZmN/OuOflKpouExvQzu9uVhDNjkbiqkEwVcszrZeGrG9j2jqdar8TsrZWImwsWHmklLz2dTLIexw5GuMw0OYJqNaM921Bn2qGNlOIsT3Dgrc+6gjZexsFh9pYDzPFecZpHz9tHy2jOX0FFr3PPuoNKs9z3lz3SGgiNPgkyrIEDL1KovKRgODjPN43mdAiFFeRpO01+WY8zoKNNnblYHCrDh8VNJ5zib2CSui5gBcKF0sLgAve591VW98YbeCAHkXw3wa9PeUyY/hfAj6PBI9ZnN/qFNbSpUZSpBxEtuJGpMZeOvFVABJUTYfk/iG05sJiMzxpDxI2DZCyllCk27rsD4rU7avk8wc8UzbPlbiwMytGWLAst7ocwzKxsQDe1HUiD8KIepwbg+oTJb6zVLs7A/gtdoYzEupEsrOirc6ZnKLqB22L2tyHf3Je3VnkODzdDYbucZg5eK1YBuQBtrdrDRbJw2LQPxpSgN3utyGLWXp6BoIatA3jxObYWz+/jNf+zxx++gB67+Dc4tdcZ5zu4GEF8LzWx7mYfh4KIfSu3vJt8LVjlbXu818LAR+ST+6P311MKOcUjjDzB1qzLUAeUFCZEIHINf/lo8IoK30Pyi872PI/o01X/pO7PqElhv6ze36FQN3MPDHG2JxGuU5Y05Eudb36D3/CjXYOEbF4fiys2HflrfKVBIXQnMfA63ubUEbHFk4jLnKE8NTyDHUv6wOXib9Kv9lSzNaXEZxENbKCxJ8QPdqdBXIc6Cu41kiVV70btNG+fILH597E+I5+NxryqjxezmdACy6ahrEaDnfTxo/wB6NrXgB4MguAyZ1sAL5Dp00J09VCWIlZlY8hbQgCwOmhv3+22tQOJWXttMKmlw68MmNlyKfoliCepbmOnhTmDwfyYPfrRZulsZZkd8qJmFs+gzW6BeQvXjassOXhqe0psb6EW0tVhwmFZYQJKFuDSrj45ASL8j3Uq2sLRPJ9s4zbIxGHvlZ3mS51ykqouR4VOxawxR4HZglEkiyRFrcwsJ4rMwucgJTKAT18KzjG7tmbG4rTLGs8lyBc6u1gKnPuVGy2RZAeV9W1uBqLa6kC2nOuS/k26oXF+RN0RoYgGZzjsT9HDVajLmgR0nVaDit84F2kuFMIL9mPj3XTOMwXle1yotfmaZw2MhTGYzATEBMT8rHc2DcVcsiX5XzKxHfc1jGK2VIk3m+QmTMEVbWzMxsoseVyba8jWj7yeTvC4WTZcNmZsRMI8Q2c2b+TDFR8zVm5eFZHI9MCGuIyjtBm7XLqSzqjgYIT2xdyGwG0MG5mEgaSVbZcjAcCUg+kb8je3LTvp/ZZ/+pcR/Vf8Aagqg8o+y9k4YTQYcT+exlAA7MyWOViLnT0DT2M3QwSw4iZImeGOCGSCVsWI0mzmQM9zHZXBXLwedxbqKM7APfJqVJJaWTbGpmdexZvA0HSjrdqPNNtRb2zYi1/XCooS2RuC2z8bgpDOJQ0xSwjKW+Ska98xv6PxpqTcbZ3FSImZM+GXG53awWDOpeKxX0xFxDfoRVTu3udDPDhpDE7HEz62mSPgwDExQG6MM0zHOQSLZbpprrhnJr2F1tTJwgi0bm26z2q9oDuRhv1ujIcQ+01mA4CLLwyhu3AGe2e+l8tuXWrHaWwY9o4jBY+KVeFHZmHVgrZ1H5pDXDA8qDhuTgFUs7SJwsOMTJ2wSyFsTHZBl0Ikjw/65oY302cmFn4UGdYHjVkYzcRZ1JOWUFVUWYW7JBykEXOlV7tqBrQKubcgbR8JERr3FTaDgtT2DtxcVtmcxnNHFhhGrDUMRICxHhc2v+bUbZl8dgtp4U6vHicQqX1+eZIvVZwR/ZrFK6GqHkpoza6ItjLQt3671NrxRhtjYOITZeFmfEK0BYMkGUAoZMzXD83PO4PK57qDWpzim1iSQL2FzYX5kDkL01XRpMcwEOM5k6Rr613oZMpWrf/J1srjbOw0n5hX9VmX91YDX0T5GGP4Jh8Hl/wAVqO1xbohvY14goibYKW8ayrfXB2xBUc1vY+7StsDVk2+WEeXHsiC5J9g0XU+FFa8ljpPqQgupNFRlo3+RQaiSAq0X8oCLDmD3gj1Xoo2btQxMQTr1Ucj7KvY9hLBHkAGdhrIfqHcPD66FsRs5uMAwI1sfGkKhkwuxh6cNJcu7z7adkCHNZpLhWIuqgdo8hoCV1vQptV3SHLmBVrkEajx18R9dFm9mxePhgYlXiRXvYEGRRe4yjS9+0NCTyuKFNm7AxM6oscTSGxIAtoLi5N9FGo599EaIS+IaQ/RaFsLDlYlCzFbBSoESlQtuRudSe+hHfkBcQrj547fIa8r26fwol2Ju9j1RUbDdr0Q5kXRQBbMASb26dah7c3HxMZOIns69QjC6qOZyk3b1DxN6G1pDpRar2uZlv8EFLu21v5Qe6lV8sDW0+ulRpSaKdl7YSF8eq6u0osuoBzqSS1hqAHvY2uRVu+24lL5JDczOwPCYjK8scuoNjYBGUjnrpWV4iKUyti45oog7FflGbtZAt7qqMLZWTnUt5cU4yriMGpIvdTJmt3i6H4CoV0aVagWc8GRwjOMgi7c7ZkeJ2ricRCFPmkXyKSMQDLIZeGXYXICi9+ZBIOpFSvKVhsThcJszFO0UkuEkBluWIeVihuLAXUsjE8jqKyj8XGYm8+HJ1Ju0nrJJMVFmF2ljHOBKtgG8wUiG/FykFQl5CRYnsixGXX3VaRqOvcSrjeHGx7U2FPj5sPFFiIZQFkQWz9qNT2uZBV8tiT2lB6VdPu5iiOHJio+DMREq+Zw5T8rIc3DsFV2UtJcakkd1CW/23MdisO0UhwkcKLxGigZszAEanMLEAm9hbXvtUrGbU2jhpYxO+DBjljkEbSvzig4FtBezBg58eXdVysKFiWxeIaf5Zw6zLhFWaBI3tjwVkV1VjkAy6AE2B0terjZO780UOTDY4iBZC2dsMnEjEckhmZCWOVeNgomy3sbqTqDcd2fK+HWZY0wSrJJFJGDNN8lJCDw2UnV7MS1mJBqTjNt4puOFbBxxS4aSDhrK+VeK5kkkBYElizSeADW6VFFJ3xw88QxEzTsX82gXKcIkULRvLE4WGzEEK7EsSvO466AW29tS4p1aXIMi5EWNBGirctZUUWF2Yk95NEm8GO86Dk+ZpI6Ro7ri5deHksTGexyQC1ut+etDm2dhS4YRGXIVmTPGyOHDLyvccudRRV1q5XTXKii7Xk11q5UUSFfQfkonC7Lw4/rL/tXr58HOtW3B2iUwEa35M/8AfY1l7w0SVYErYIMWCedCEzDz6ZvG3wFDT7wzxvmCMyDmQL1cbKk40jSHrY/Crc6aLiOA+oVNH6zJ6f7Sndt4vtqL9bWrxJFezHWm9tYUZ077k/D+NSsMwK2Y0Ggy9hBXatGzEJmFCucgdLj7+yjLdHACOItlVS9iAPo2uPeSxoU44VRbmpN/hrRnu/NnhDa2I1BueR7vEUVrMgTqlMWHWgwrMe779aGNs4gMzjmBp7LfxolkYcr9Ln7+z4UG7Z0eVrjL335m1jb3Ch1jDUrREuWfPOgJHdSoWxm2flHsLjMdfaaVa2aCdVZeUSBYkwgjUKDxSQo0vaD42FUuydlma3MMORBtYeq2vM03jbtg4rm/ys3PXksFXOwNsph3+UjJTTtDW2nUW0q3zGS2yJzRpsbcnNDaaQte9hYC1x1Nrn20L7S2LHhZgZc4A0BAJv3HNejw73JCiNwZHV1upUC1vEkjuNMb0YlcVgpmCFXRcwU89Ne4dL0Ldqiznos4xE6NFisoyhcO4AJuTeRDe/top26iSbaYEAqq2A/OAzEnvPa/5aDMTgzCmJU8zhM360kVvVpRfNs2b8KzsFKkCRkzcj2goIJGoOp62v7KKcmwEMfFmj/CYNCmqi45UNbdwqstso9wqdgcdiEjczMpyqSuVbE276Hcdi8W4BZUytyVR2unPXXn8KHGQARwYMlBO8WFiGqaHWo23MaZcJgAf9mk0fsEgI+DAeypG8eCZCCfSvYiom28KY4MMh5gzE+1ozajDRLO1VNSFKlVqlykBUiDZ0zjMkUrjvWNmHvAtTg2RiP6PP8AsX/y1FFHw0Bdgq2uTpc2HtPSjfYmFmjgjXs65j6Q+l1N+z6Q52oVw2AxKMGGGkYi+jQOy6gjUZdedHmz8A8kca5QGII/mjLluSSbHx689e6oRKiINlbRj4Yz2Xs3sSB0v9VSdjTAuxHI61Q4nYMqi5VdRyXDHnbkGvca9aX4QGHcBgR2dFtzPUWqnN/SfHR9Qow/rMnifoVa7y4ed5EaNHZQDcqCedqgRJLe3Clv4K32U2d9HB7IPtFPJvjiWsFFr9+lItuau9SxD2ixoB71axbNxBDfJMBbTlfr0591GexYzhsMC7a27RHfdja59dvZQKm3MSADmQ8tMv8A1X5+ypc23mkKQlT2msQRZgbdPEBr36aHlTAqOGRCXxW1cAHgAaq52xt5wcsV5XkYjKCABZcxubgWsetZLvbvNiGkaJiyFTYjl7hV9jdmYjDNMzPYIHa4HNBqQNOoA0t0oF3g2ocVO0xABIUd3ogC/M91as50lIue1reYVDsO+lSWFqVFS6u5YbYbD2t6WIJ9fyC/V9deoWThG47VhY+qrDa2DEcETf13vbgj91D+FckFQfnWB/8ANZcFpjltG7LRS4KBARJkUXIB7NvG3jyru9GNVcNICMqBDmyjXL1sOpteqjdpsRHF2msgAtZoyDoOYEYPLxqdiYziklTkrIyhuhLKV9oF+dAc7cj2wsjkxhmONe1s0BsO5RLAqr+ratHk2mUxcj+kxaRQoOnZbS1zbooPiazhcG8QxccilXWGzA95ng94trfrcUd4rZhOInAbs8diOhGdnPO/TKdfVWqo0PBABMyrDaO1jwXBVnkI1Ci2U6HlzsNPXUTZm8PyeVgGbWy21H376nYKeTINVEmVS2YXBFrqw6cjQ1tfaARyoYMzcyosf0R76toBRnOIzVZjsWpl40ubKnaFud73B8dLVSbfmLxYZyCMxnIv3Z0At4aW9lHe7e50mJXjTWWBbuxYaPlHoi/zBbVjppp1sIb7Y7iphDYDKkqaCwsJBYgdOd6NCXlDApGkK5UUW9eS2cpsQEflZBzP0/Agink3omaBZCEzcRU5vbLnC/T52J1qJ5Nf9Rr/AF0n981XQfzRP66P/GqKK/xm9cylrKmquPn8g6J9PQ2PMdattn7akM+FWwtJnJ7T9GRNBmsdHPO+tu6gzHjtH1Sf4kdEGyP5zgf0JP8AEiqKIol3nU4jgRkFy5QBlYarnDdoCw7SjXuB53rKt/iv4Utre7W9xolwX+tU/wDyph8cQf3UM78C+1z4B/3iiN+B3V5qUxOIpdar48Pc1JaH0W6gi/1GpGFTSpIQEEffWkrZXrhkEyr1qOEkw2TOWguApZsycwBzfuAA9VZBM+Un1fvp2WTi4bJYGwJ5ciBUbUhI8oUdpbB4o28oW1sPPgMWYHWRli7WUEgAMtzmtbka+fVom2pJNGjQl34bKWC5jl1vfTl3ih2NAR40yDK4L2Fji06he8xpUsppVFlaDidmNjIYRERcca4JtraM/UDTA3CxQHJLfpdy/wDxJoh3P4Qw6owQ5bk5gCQTz569BQpvZvbLFiZI4eEEWw1iU6lQx1t40w11GBIM+ukJVza9xgiN3qCrnZm7WIjuZHLRi9wHGUZbg3ubW7LeGlGmEldBbgtpobMludvpVjH474r/AHH7BaR35xQ/I/sVqiMMf8p9fuUHtXzD1+1Em9uzJg+NnlsBIiFV6hePAq3tcaBbc+lXe7+zZ0x00hJmh4jFl0zqczlLFiAQCW61nGO3vxEsbRNwgr2vliCnssrjXp2kX3VJO/mKJJtBcm5+R5n31c0DIIMep3+aluJgc4TnPVu3eS1PebBcYRiKB4wiFBmYKbC7akNy0Y2Onwqq3b3XjjlL4mJ5bHRFKG5HMOWcG1weyO466EUBDf3F90P7L/5Uhv3ivowfsz/n8B7qu7D8D67VmzE/MPX7VsW+mOmnw3BgiMcZF5CxUdhfmqEY9nTXwArHt9MNw0wqm3oynT9MfZXn8e8V9GDX/dn/AD1V7Z25JiShkCDICFCLlGpuepvrVPfSLIaM/XSVumysHy8iPXQFX0hSvXKXTK3jyXRs+xlRAS3EkP8A/Q9TT0O7E4hWIgZhIjcntZZMxGbLa5HLWswg3mHmsUEd1YRtDIhHYZWVhnUg3z5iH1As2uulUOA2oYnzECQWtlckjmNbd9gR4XqyANCstJOoW2y7tzswawAIa1763ZWHIf7s+8eNrTZ+yJknwzlCUiRw7LqOcbaD0jcA9OnfWHfjIPyCWup9Kx7JvYHLyPUWN7nUCwHhN4bAjg5uf+07yx5hA3zgNCPQW1hcGlpbfhNh4gbRSUxNwxiZHLXFsrLiLG176l099BG+7f8Aqzn81/71Vw3HxMw4qYvIj9pVBkIAbUAHNqKhYyBop442bMyQZS3eQxBOuutqtj2uY+D6lapgjEU54+SJYPRFPRiq3Z83ZFWET0uNV6wGWqr3gWwzdDpV3u5h182diBcr8LVSbxP2VHeaudkufMTbuyj6qG/VJ4iSR2Kj3kwufDF8vaj1NjzU6H3Gx9hoAhGta5hYrqVY3DAg6d4saykQFWKn0lYg+sGxpsaBc7lJgFS4b07alTlqVRc5bK+xIV5KR6jVNjdy8HI7O8bFmNyeI4ufUGtSpVFFFO4eB/JN+1f/ADV5O4eC/Jt+1f8AzUqVRRNPuLg/ybftH/zV4/EbB/Qb9o/20qVRRcO4+D+g37Rvtrx+JOE+g37RvtpUqii9fiRhPoP+0b7a4dycJ9B/2jfbXKVRRc/EvCfQb9o320vxKwn0G/aN9tcpVFF6XcjCfQf9o32107j4T6L/ALRvtpUqii8NuVhPov8AtG+2vC7m4Uclf9c12lUURLs/GNBEsKWKKLDMLm3deqzGbMjlk4rA5rEaGwsTm5es0qVRQZEHeF2PZyKLC/v+/dT6wgUqVVaEb2qsNHFN4nZqSWzX07jUmOELEIR6IN737RN786VKpaOCr2mqdXFe0FqqJN04JJGkJcF2LGzC1ybnpXKVWsvqvf8AEZUv8RMP9KX9Yf5aVKlUWF//2Q=="/>
          <p:cNvSpPr>
            <a:spLocks noChangeAspect="1" noChangeArrowheads="1"/>
          </p:cNvSpPr>
          <p:nvPr/>
        </p:nvSpPr>
        <p:spPr bwMode="auto">
          <a:xfrm>
            <a:off x="155575" y="-1790700"/>
            <a:ext cx="2790825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66570" name="Picture 10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5575" y="2852738"/>
            <a:ext cx="549275" cy="685800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6572" name="Picture 12" descr="http://ngm.nationalgeographic.com/covers/img/ngm-1985-jun-714.jpg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5575" y="3651250"/>
            <a:ext cx="549275" cy="6858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911" name="AutoShape 14" descr="data:image/jpeg;base64,/9j/4AAQSkZJRgABAQAAAQABAAD/2wCEAAkGBxQTEhUUExQVFhUWFh4XGBgXFhYXGBoXGBcYGh0cGBYYHSggGBslHBgXITEhJSksLi8uFx8zODMsNygtLisBCgoKDg0OGxAQGywkICYsLDQsNCwvLCwsLywsLCwsLCwsLCwtLCwsLCwsLCwsLCwsLCwsLCwsLCwsLCwsLCwsLP/AABEIAOcA2wMBIgACEQEDEQH/xAAcAAABBQEBAQAAAAAAAAAAAAAFAAIDBAYBBwj/xABHEAACAQIEAwUFAwoDCAIDAQABAhEAAwQSITEFE0EGIlFhcTKBkaGxFELBByMzUmJygpLR8KLh8RU0RFNjssLSQ5NUc6Mk/8QAGgEAAgMBAQAAAAAAAAAAAAAAAgMAAQQFBv/EAC8RAAICAQMDAgQGAgMAAAAAAAABAhEDBBIhMUFRImETcZHhBRQygbHRocFS8PH/2gAMAwEAAhEDEQA/ABVHOD9lr98Zu7bt/ruwA+G+vTSq/ZnBC7fUNqqgsRBaY2EDpJFeyWLltbSgwFYR7MevdA0rv6zVyxVGK5PL6DQxzJym+DyTF9mXtmM2Y/shPxeqw4M0x3v5U/8Aet72kFs5SqrAES1pjM69Ig+VZrEW0zKQLe4H6Nx18zVYtTOUbf8AAzNo8cJcfyRce7F3MLZN1riMAQIAadTHWhXZ/g7Yq7ylYKcpaWmNPSvS/wApH+4v++n/AHCsZ+TT/fR/+tvwqsOoyS08sj6qytRpMUNXDElw6/ljMV2IvrfSwpR2Zc5YSFVQYliR4+FFLv5NLgWVvoW8CpA/mk/St2MQgxJQkB2tKV8wrPMekisnx3gePTEPiMPdLgmQmYggfq5D3WH971nhrMs2luUeO66mvJoMGNOSg5c9n0/s88x+Dezca3cEOpgiQfPceVajC/k+xD2luZ7YLJmCnNOokA6RNC+A8OfE41UugyXL3cw1gGWzA7SdPfXr1ziSLfSx990Zx6KQI98t/Ka0avVZMe2MOtWzLodHiyqU59LpHgxEb1NhPa91He33C+Ri3IHcu/nF9T7Q/mk+8UCwvte6tkZqePcu6MHw3iz7H2ZcAqzhRLVXqHFcTSwM7n0A3J8qzTaStnWxpuVI2WHUAVVxnaTD2fbceoiPidzvoJrzHjPbS9dOW3KIdIHtH1NZ18O3slssDMxYwANBHmdhXJyahXwdjHgdcnvOA4zZvTynDRBMTImYkHbY1aN2vA+C8au4ZmNl4zCPZBB8CQw85r1Dsf2lXFLkZgLwmVJEsPFYABMbwB10irhng16uCSxSv08mtF2kbtQqhFdanpITbJc9LmxVO5i1XdlHqQN5/ofhUNzHJHtpsD7Q2MQd9jI+NFsAcwmuJpuIxqoMzmASAOurGAIHrQb/AGimvfGhgmQACDETXMTkuAgv7BklWjLHjB02I186v4ZXxA3cxlpTDOimJgsAY8YPTQ/CqeIxtrpct7x7a7+G/kfhQXGMHuZuYuTQnvDfKwHybx6bVVxZQF2a7vmB1Bj25HqM508hRRxAyyhT7UrMQpBynWNYOunroanAoLhrgBOVs2w6aAEwNPU1Z+0mm7BSyFTspihbxAkwHBSZy6mCNfUAe+vTcCGJ5bZsreLCQd9Dv0ryW3w261o3lQm2pguIgHTfr1HxrRcA43iAhbk81LWrPEMoAnUg66Dfei1eHf6otfcwaDUfD9E0/K+X9Gn7S2QkKhuHWTrPT/Os3iSwj29DO00v9qXMYzG1YZ2GpidAevtbz9KYeEYo/wDCXP7/AIqXjhsVTav9h+TIsj3QTa9k/wCjd9sMA2Jwbra7zHKyjxggwPdNZX8nfAL9vEG7dttbVUKjMIJYkbDwgHWrXBOJ4+0gUYR7luO7JAIB1ENJ08qXF+2eLt2832UWgWKB3bOMwzAiBGoyt8KRCGWMHhjTT91/Y/JPBKcc89yaXSnX8e5P2z4NfxN/PYMNYtiIJBLlicqnowWD/EPGndhOJ425ce3iFcoq+06ZWDSIEwM0ifhQLgvEOJWG5nLa4t9ph4GZmEyusqYHpA20rQ4ztJjghK4AqY9pnzAe4AT8aucJqHwvS12drjyDjnBz+N64vuqdPx7dDR2uGIuIe+B33RUP8JJn1PdH8IoViMFhGxK4k4gC4kRF23lAAIiPAyZ9TWZ4n2xxllOXesBGZCA5mTpBYRpM6x6VksLwPEXEV0tMyscoIiCdRG/kamLSSpynOuy6comfXQtQxw3Pq1TVP6HpH5R+Gi9hRdXU2jnBGso2jR5bN/DXlmF9qt3Y4rj7GGFq5gi9tUyEkMZTUQQvTLp7qwuE9r3Vr0kZQxyi2ml0pmPWSjPPCaTTdWmmv+/YnxWIFtS7HRRJrzzH4xr1zO53Oi/s+VaXtjeYIFiFOpPiRqF/H4VV7A8HW/cZ7iyq6AHaf9K5X4jnp12R3/w3T2r7v+AccNbDKU16j/PzFR4rBPdJk9xSYgHrrrXsmH7M4bQ8lPhRhOH2gmUIoERAAArkrUWuEdZ4En1Pnh8IFMaydNRHvHQCuYW46vmt5lKkEawQfL4GvYOP9mrLKSEE+pryDjujHJHdMGKLHlU+AMmHYlI9t7N8TOKwqXSIcSr+bLoT+NSPifOgP5HSWwjz1utHuAopxOwbdw/qtqPXqK16HPtyfCfR9PYza7Dux/FXVLn3Qr1gO2fMQcoGnk0g/wDcPRjUC4ABcodsunRf1UXffZBp676AIXaXNrt7WcTcd+wr+udJgwNJUqdPQn4084RArqGMOpXpoGZ2/wDM/CmCSCZAAIGv7Ux9DVXG2pDJcUxqrAyOpBEjzB+FSu1kcu5PdsrLGSJJMwJEzMHcb/61DdsqZ1OqMmw0VvxEnWqN7s5ZAnIpnYBnJ0JB69CpFVzwKzAbliCY3fwnx23+FRc8qvr9im+3P0+4Q5cEmZkz4Dcnb30pqnbwC2WYKuUzB1JBykjSfOak5tNStCZSpml/JxfV+fhH9m9bJHqBlaPOCD/BWn7OYVMHYs4a9HMxDuGH8J+WUKPVq8w4PxBsPet3lElGmJiRsRPSQSJ86J8f7UPicRbvBeXyoyLmzQQ2aZgb6dOlBn0s55Gl+l8v5pNL/Rn02sx48Scv1LhfJtN/7NVawX+z8HdB/SXr/LU9cmbKP8AZv4qu9sryK5Jx1yw4tStpSQGPeg6eJ091Y3tL2sbFtaPLyLaObLnzZjI1nKI0Ee80SxnbmzdbNc4fadoiXdWMeEm1tqaT+Xy2pyVvm+ntXX5Gj83gqWOMqSqr3e99Oe5o+Mugs4XPjHw35vTJPf7qbx4f+VO4TgreIwmFF5sw5zOM3/yuDeMGd5EsfHKazD9uLTpbW7gbd3lqFBdwegBgG2YmBQ7inas3LFu1btcnl3jdRlecurkKFCiIz/4dqpaXK4qNVz149/HPcKWtwKTlaarp6vbzx2/sN3eIXrnF7SXQUFtyEToFyt3vMtoZ93SrvaS8ovNGOuZ+Yg+zy2WCyAr4RBJoHiO2y3HsXXwwN2yfbW5lzaEEFchgGZAnT4y7Gds7NwsxwFrmHXmZlLAjYzy5kQOtH8DJui9lUq4rz7/+i/zOLbJb7uV8qXj28fQ2HaE2MTcOCvd1yguWn/a7w08xG3UE+FM7O4B7GGs2rghlxBB8CMzkEeREGvOu0vHjir63ghtFVCiHzEFSSCGgQdflR23+UN8lsXLIdkIJYXMuaJ+7kMGglpMyxqMf3XhjI6/A8spS+SfPK9/kXbvaDEJxU2Vctba6qZCJAVgskdRElvdQPtjhUt4+6EgAgMQOjMoJ+O/8VXrnb5QzXLWDtJdbe4WzE+pCKT8aywxL3brXHJZ2kknqf6eVPw4ZRe5x21Gu3L88GfLqIS9KluuV9+F45KHahFNg5hrMLtOY/hAPwoV2Z482DSOUGUks3ehhqBPoI+daPiWDF1CpnTUddR5dfSrXZnhyPYQEQ65w0aTmYyDIkg+BrkfiqSpyXDPRfhHNpPlBzs72ntYlCVkZRLAxIHu0inHtvgx3TeE/ut9Yp3C8Fati6URRmAUwoEx6ChuP7HWmlrNsIWghlMFY3ABlYPUEVxY7b9jtSiWr/FrV9G5Tq2kadPUV4xxcMlx1YayZHXffzBFesWuzpsqHe4CQPr08xXm3aG0LuMZtcmYKYIGw2zHQSKLT8TaQOdXBV5Nl+RziAn7OdMzyPSAT9Kj7e/lOuOz2cORbsAlRABZ40zEnadxGu1Y9LtzDlkUsmZSV1BIDAqZYR06is5deWnbp6CtuKKVtGHM3ST7ILpx/ETOZx6uR8ia3PZjjhxFvv6XF3Gmo6MI+dAezn5PbuJti4WS2p1XMCzMPGBsPfRN/yc3LXftXVLjUAK1vXybMdfdWjHr4Ypcsz5NDLLHhGps3dCkA5iu5jaY92utSYg3HYqVYtmIMTGfmOzaDSZuEeQNDuHPcyDnIVuQVIIG8ROxDCDOmmtX34gS0xHeDHXRiAo1gDcrPqTXW/VU4K+5x2tlwm6fQ6LrKqgL9wgGJPt5+qwCCvht8a6z3CpBT2gAx1EdyB+6YST7/ABqO3fIAARtoXU7Zbo00/wCox/hpxusMhK5j3SDmJJMMZ26hqpxf/H/P3LUl/wAv8fYpYu4XbMQRmluv3nZtJ2Hej3E9agirmLzEIzACQcu0wDuYGoknUyTrqagy1px/pMuReou4OyGaGDEZSe4JMxpp4TE+VX73Dkg5ExGbpmSR7RGsDwEes0PQlT3SR00JGh9KlOJuf8x/528Z8fGT76XJNvhjY0lyi9/s1JHcxEEHZBMyI6bQR06ior2AWQFS9qs6rrvAOUCY0b5VUGJufrv/ADN5efkPgKX2m5+u/wDM39arbLyFuj4Lf2a0oHMF5WIB9kAdNpExM0PuKJMbTpO8edOdy25J9ST9aaRRRTQDafY5FciugUqIE5FKKflrhFQuiMilFPiuEVCjgFM4ZfFu5dE5Zgr6sP61IBVa7hwbozKGV1NtgRIncfj8K534pDdp37cnT/CcmzUJeVR3h2N4mVFprNohTrddiquNgRlGh91bZbhRACQTGpG09azPD+z2XZQqjY2ndD/KDHyq1iByxlVnadyxGnwAry85rsep2drsF9psezAqNutZnh2Iw1jDvcustx2diqe0yttJGmU6bkxHzudpeKAAqupO9YXE8Pud8lWygjMYOWWEiTsDrWjBjco8idRl2Pgls8RuPiEcaGcoA1AUkiBO4g7VZ7V9neSQ66o28DRW8PIHpUvZLBZr6sNkO3iCrT8PxFb+7ZDKVYAgiCDsRXd02nU8Tv8AY89qtS45U/qB/wAn3aMgclztt6V6KXDCvPrPZiwpDKHVgdCGP49K0HBsef0bnvL8x0Irk6/RSw+vszr6HWQz+nugziMLI1Eig2KwRXUbVqLRDAVFiMJWfT6nNp3cHx47Ds+nxahVkXPnuZhcUQAvQLlieucvmgiAZMbHSa62NMEZRqIJ9BGkjT50dwnZ03W1OVPHr6AVb4xwrDWkEgIB94kyf78q9Bi1eLJBScWmzg5dFlxzcYyTRjr13MQSNYgnxlmYn4saZRLivCWtBWPsvtrJG2h+NDYro45Rcbj0OZkjKMql1LZpCnGlULGEV3LTxXDUIcIpAU6u1RZHlroWn1w1ZVHK4RTqUVRCOKTCpIpyWixgAk+QmpZKI7NosQFBJOwFZf8AKDxW9hGFkKASA+bfrsPCCN69G4Xw25bOeQvloSR1nw8R5isP+XC2hGHIIzmRE6ldDMeE9fOufqdRfoj0OlpdPtSnLqCsB21vqqmQcyg61BjO0V65MtAPRazuCOa0oG66VsezPZ4kh7oIG4B61w8kccOWj0GNzn3G8H4E9yLjiF3A6mtLieH5rVy2IGcxBA1JUZffKg+7pRRLtpCFe7atD/qOqmPJZk13DZL18fZn5lu0JZhorXTIADfqhdTG8geNTTLJLJva4B1M4RhsXUF8P7N3LVs9y1mjNFvMCY/Wkb1ksZxHHM3LWyUaCYCFmyjrrP0r2PC2simTLHVm8z4eAGwFTW16wJ2rq/GnVWcn8vju6Pn/AIrcxyIrXBeVW2LZlB/oaMdkcJiRF64yi2dAbl5RvOi5zPia9b47g7d23kuAFes+6PfMV4121woXELaTMQFUKNNAdQBAk6mNZNJmt6pjoPY04nqnDrpyAjUdCCGBHkRoaLc9QuZ+6B4g6+QHX3V41wriuPwZFoWn7yhwMpPdbrA10Jg+BEGK3PCuNXrnea3t1fSD4vqSPHLBJO8aRnhpYxd2PlqnJdDSYjh9y8mY4q/aB1CWxaQKPDVCfeTWQvcEv4bE22w+Ka6LjQy33ABMEjU90zHUTtrR3iPFslslrgVfvO3dWfU/QA+VZpeLriWhFZrSg/nGEB2OhCqdYidT8q244OclFGPLkUIuTNJx7jVsoLV1gt465MwYhh6dCPkazxoZd4BbklGe3m3yN/UGKJosACSYG53PnXT02OeNNSOVqssMjTiWya7UmGw7XHW2glmMAf306+6pcbct2rjWktG+bZy3LjXuSmcbrbVbbFoOhYkag6UcpqLruLjBtX2KwpUQu8PDWefazZA2W4jEFrbafeAAZTIgwNxI3gfVxkpLgkouPUVdonwbDJcW8HtmbdlrquLm5XobeXQajXMZ8BQtdqpTTbXgtwaSfk6KUUqcKIAaKVdop2dsLdvpae3mDEnOLmXLlUkDl5DmkjfMN9qGctqsOEdzoi4dw03NW0X5n0rQ2LC24CCB8z6nrVfA3dR0BJEfEj6VcwzpnC3A5BOUZBJkkASPDz6elcrLmlk69Dr4sMca46gDj3aO1hsTbt3Q+V0ksJyr3oGnUbz7qj7VcDs4nDl8qkheYrqBJygkajdSCfjVri/CbWOsiTBBPLcdNYnzUwDHpQfsxjzhWOCxJClTNtye4yt0k7eXqRSWrVD4y2yTAvZnsdZQlyWJDSFJEAEAgmPX5VvMNhw2kULfCravKsEBrcIw0IyHRfPut107tHeHJEyxPqB+Armwi55vUdHLJRx3DoK3wbDglhZtZjuSgJPvOtTWLYHdUAayYAA+VK7d+e1S2hlFdM5oy6Nh4fWu7D+96jRpaeg+tdLdT0qEAnaAuxUKe6ks/mzAhR6AZveRXmnEmXnvcZu+/skb212zD9qfZ8Inwn0++me1PVyX9x0X5BfjXinE7kXrnjnZT7jH0q2Cz0HhXH7d61yL9wLcXvWb+qw37TD2CevTWhnGOPXUHfuo7roro4Lx5OgBI9ayGHRnYKgZmOyqCSfQCtPw3sNfaGvfm1/VkFz8NB/elXGMpdAZTUVyC7fPx1wc1mKDdjqYHTMeta+zZCKFVYUCAPKr9jg2UBUWFGgFVMbwl1JZVgkyCMoP6N//ACK11MGOONVfJys855HdcDDXKSWrgzZ/HTaN22IPhl6D61zLWkytUbDsCgOKJO4tMR65kH0J+NZmypiTuSSfUsSfmTWgwuJ5Di4g7y9NgR1B9R+FVMYbLOzW7tpFYlsl51tOhJkiHIDAEmCpIrHurI5Po0bHC8aiuqYS7MgfZscG9nlSfLuXNfl8qptbtfYPtJsqLi3QmUPch5EKCSe6MzKWjWFaN6r38evIbDWGz8xpv3VByZR/8dskd+erDSCfHSa/dtfY1s861nXEcwrn+7kK+G8xpSZPlyura+ncbFcKNXSf2LnDcVadsRyrZQDAvnkQpudcoJOm3x9aDWXQWU5eR8S1wKLbpccC3kJJCoyyZjUmOkTRDhF23aF7mXbaG5h3RQzQSWiNOg03plw2mwlu2mJt2WDk3vzvKN0CcoFzQsg0kAwfiDG1FtJ+O/z7lqLkk2vP+h3EsNy7Fi89hVuO7I9v84iNCswYKWLJou007tCbeGxPLtWEcZFduY1zKoae6sGSxgksdBKwDrUV0Yc4S1ZS/btm1eZzzM1sPmV5NsMJcS0TGsE+E87SYm1dxBe3etMrIqyH2ygyW8B5+dSErkk2+/d/sSUai2l47L9wieCW2xYQStk2RiCJkhTIyg+o3qLsdjxdxSE2bdpWzG1kL5gMh7t0sxDkrJkAQR1qY8dsLiUcXrb22wy4d8hzMpBYlsoElRpr51U7PXcNh79svibLAEhSjhh+jcZrkaWxGne6kAUuU24Pc+3H1DjBKa2rvz9C1iG5eHtXECl7t7lrmBKoAXDOVBGY6FQJ3Yb1Yx2HL2VYvkzPyrpQZQVYTIkkoCDBg9TBFDLuOtNY5IvWs1m61xHDjlsGZmK8wwocMwMGNGHutHidt1tWFZXUXRdvupm2qroE5g0ZjAJiYCmelZTYXreHu2X/ADlpBh1YgBEuEi0phWNwMZOWCRl8hFDsTw+1irKc5A0iZIIIn0gj0ruA4jbtNKY0C3mlQ1zdJ9nkXO9sIGQa9KpXMTdtZr6KWsu7Mbcd9FLEiB+7Er0q0Qrvwg2QMjk211CuZKHplbfITEg7R5mj2Du5lBGx18NxNC045ZuCV1U7iPEQQfEUzsghW04ZMjcxiVkkAlVMAknTWlbF8Xd7D97eOg7b3B8BT71zp8KiVoBNcsGTmPu9KcJJkWBFU+KXTlyjdyEHq2k+4SfdVlnocWz3x4W1zfxPIHyD/GoWPxjRoNgBHxryniHALuJx3LtJ7aqxO6qIgu2ggeXu1mvUcY3eb0+lR9jrIN2+46Lbt+5c8n4z8KurAZe4F2bsYRMtpNfvOdXb1P4DSiRsirmSg3HWuh7Qtlu9pC5d+ZbnNPTIX221PSQ2PLoVKkrKXFQ5uqLQJhDmy5Q0Z7ezNoDoevQ1WS1fZLwYyygKuwl8uZo0jQtl8O561cOExa+yWJCg6m3DGLUj96eb5RHlVa/g8YRqTmykSDbnureC+5mFpo/b9a0RfuhEl7MFNgnzMSDqABJBIAZ4BjrlKT5zUZwjUa4Ytw3LwbMQsRMRm5l72Y/YFvQ+vWTK+AkzrTllrgzyw3yhtqxHeuI7j9VCgb/GQI3onxnAWbBtnI9zOO5bBGdm3JJOiIo3PmANTV37HE/KncaSb1nysNHva3P0FYp5W5KmbYYklyitbwFp7JuqvJyfpFZgQoAktm6gDWucFv2rzBOTcQMO47FZMCe8g9iRqAffBqa6v/8AixI8RHxAFM4SsX7fqf8Atahtu+egW1LsR2cIHucvYhip/hmfpUGIYrcdfsysqMVzG+Q5jWQoTKJBBAJ6iYq1ZwZu3rygkfnWMgkEAEagjUH0oZbxBGZcNaXIGb87iGuO1xpIZsgIJBI0Zmk+FTc3RNqRe4tgVR0CyRcXMs76EAj/ABL8aqcWw6WrgtLZF24ED3Ga41tFDEgBcoJYnKfQR40W4wpN3DA6HkvsNjms7D1G1V+IY6ybjF2y3YCXFVLt0ArP3raETB2Oo0qLK6Vsp41zwVvsdm2lu+bBdHbI6Z5KGG9jQcyWAGpGh8dKZwPB2rl0I1m/bOZnUlrcRJyqwBLA5CPfOtWPtfO5Vq0ji0jcxndSmdtYVEbvRJkkgbCJ1q7wn/ev5vkI/ChnOTXLYUMaTtIB4bg/Pu3hmyWwz526jKzW5E6Sygz07oPSudnblvFXiluwUtFSy3DdbmZREM1orlEkjuzImiHJa5guJW7f6RxiVWN5bmhY/imsdwzEZ7aurMuZQwZGKmCOjKQRpSuo0M6B3SQSjskjxViPwq1YxEaGg1uxyzlylSDqDMzuSZ1k76+NWOf40QQ7iHBQx5lmFbqPut/Q1Z4QpCkEFTm2Mj7oHWqlq889w/0opgnmc4B09NT/AKVChE5jH3Rv51YmmUi1Qhx2+lU+FGVZ/wDmMWH7o7q+6BPvpvFLhFsge00KPVjA+tWbKBQFGygAegECoQo4tu/8fwp/Zk5XvfwfRj9CPjUeJWXA8T+FO4E+dr7DY3ND5AQP8MUceWBPoaRMTVhMUKFjwpYmwxQhHyMRowAYr5w2h99G4i0x/Fbt0sOUzBQjSFyiWzJA73XLzI6TE0MdsXrBeIH/AC5AzLoADq2XNJka5t+7ENzhuJ//ADX/APosf+tM+xYkf8a//wBFj/1ooul0BavuF+GLeDPzZIgZScsTLTAUnpl19NJBJtlaC4A3Uzcy+12YiUtpliZ9gCZkb+FW/txq6b5KtLgPYouF7iK7fqs5tj+YK30qhfxGIuMpOHsqQMuYYl2hSQT3eSM23iKuDEV3MD1pG0fYPv4m8Ee39mtFG3P2pwSPGORptUOHxd5WVhh7bMCTH2hlC9AJ5Jz6HeB6VcxYG80PtYjI0nUUyOO0xcpUy5hr2IW4bgsWkzSWHPZ8xaNP0S5NpnX0qviTdk8rCoh3zXLuZFJ1kW0EuJ6EqKK2uIodKtFwaXTQfDAz3sS3KUWrVy6oyrfe4y+BLNZRQCZUGAwGnTari8VZi4tYVWysVdzcFtGuDR8ndLMA0iSBqDvvUeIBmVJUjUERIPv0PvqE4nECe7h3kkk/nbW/iAW18TVOPgiYQXF9y41yzyzbQvo4dSBuARBn1A3oRd4i9m6zW7CXMpYZjfKbsZGUWm29akt2Lt4gXntraDBuXaVhmIMjmXHJLKDBgBfOaGW7+Z7h6OxYe/8AyiqoNC4dxW6GN23aS1JcspvNdDlnkg/m1yCc0HWJHSQQY7WWOddt2MELd+0TPMu/mVM+0iL7YBIOWE36UVwxifWax/E8Dkx1y4BPMRTp71P0Wqoui5bZ2OrEkkszdWZjJbTxJ226URw1nMZI+NU8MCCJHWDPT+/xolYfXerLL2HSrCHXTaPp/rVcNA8zpVm0mwHh/SoUPTxNcf51x26e8020Zk1CFK+c19F6Ipc+vsr9Sf4auh6ocMObPc/Xchf3E7o+eY++rjioQrX2hwfDX4A0/sukYcfvfgo/Co8UsnTf+xV3s2wGGtqd4k+8k/SKOHUXMsXAdxJ7p8fukOoHmWkek1xgRpLHQiYcycpG8RufnVtgpqliCylQpJE+e0r1Hlm+XvOkwLonxQObrGmwYj25Mx5VBLHp0HR9+7Ow/f6/CokxFwZc3v0bYEa6A7gEx4n3U5MQ5CkgzIJgHaGnTx161VEtE1myZIYbdYIn4j12J/qjYFPs3nJIP0I/v4/CmsrTRRYMkN49gjdssoEnprGoPj8aBJgMVbLZHOWWKjNbJAa/dMLmIgG3y+unTUUd4tbe7bAtkg51MggGAZO+lBFwGLNty5PMBXJl5ce02aO9rKFQZjUGPE17ML3RJxaximIZHOiLoDbMPkuhzqBJk2/AemtB7lrFgOZIMTE22k8uNYBJMgbdfGieMwGNzAoTlypmUNb/AG+ZBI9r2ADoPTWqGMwOIY2TB5ioMxlQA+ZSZ18AdgQdtjTopdhTbJbCYl7VvKXBLOGkorZDchSxjcJOwM+RhgQ4NbxnNXmM62gF0LWmJKi6CCRJIM2TpGqnU6lh2OweNZbiIXKshWc1oMSbTgHNpAzspMAHu6TRLiHCbz3HuI0d+0FiNUD2+ZJJiAoYgRM6g0ufIcOB96xjnYjv5OZmHesiIvIRJmSmRX0gHvLpuaixfCcayEZ3aVP3rQIbluO6QBBLEf5Cr/ArOIt2irND5lP52LmnKQEDIwjvA9fHxmjmDvOJ5jIfDIpX4yxmlUxoHwAvW7V5r2aQWZcxScuUH7mg1nr56bClZcAAgTIo32lXPhbyK0FrZWfCdKw3BsTdw35m/wB5PuXROX0b9U0MmFEOXXWJkAHzrNcazc7nI2YW8M7EA6HJctkg/wADMfVa0F0wcw1U7j8RUXD7Vs3kQ6i4GUgmZBRgd6oJg3h3EbF1ZN1R4qTBHjINE8G9vN3JaOp293jQrH9jbDOSM1pgSGyEBTH7JBj3Vd4dhFsoEWSBpJ3qECU6z4Vbw1yIMnTbWqKH/OpbN2S3lAHz/v3VCEl5t/MxUHE8Vy7Ry6uYRB4uxgfWfdUkyxNUwOZiP2bI/wD6MPwWf5hUIWrVoW1VBsoA89NKnmohM7VKRULILq0regHoPpT2G9QvdgCnYeXRnz8KydbvnSa7ExqYMaNvDxt55apc4VPavjxitEsbozxyKy4bpMxPWND+3B/7Piael4jx6bhp0Fsf+/wql9rGsMTooElj9xQ3rqP7mnPjAOp1BI9r9dxJJ6ZQPfWdxY9SQTw95jM+XQjXKs7+eapObQdcbOk6dDrt0nz3pc7zFGsTBeRFfid12QC2WkOp7hUNAMmC2nxqHAXMUblo3iSEbvZWQK0rfEwNSozWhB8PKaFdobLtYIUMe+hYLJJti4pcADU92dBvqKD4Ph+Ma0V/PC2rWmt28o1DYxiQSRmGW0EOWdBE0zIkmLxttGrspikzZWuGWIgvbOmdYYT5ZtJGnhTsRgsQ9kasLwuM8lk3NhwAOmXmFRHr0oC1ziTI5QYhT32WbSFgRZuEJrbgjmKg0nfQmZqxGO5zXCuIBBKMVtAhLX2hSOSMpznlwTox1aNoCN0V0sfUn1Ci4bHnPkzA/nMmtqASkJJ8mEjTWdYrScO4bdFy27lj37wbvLBt525BZREnlhdtZOvWsf2t4fjLuDwRKXDf5Vw3QisSLrYchZCEZTzIg7KdYIEVJh34jbukW0vANfLAFQ6MTcwoYXLhByoLXPIYFQSDrMCglKw4xovpw/H2rCBixa3Zg5MjEsLcADMSSQcomDLKx0BorwfC3lNw3i5zMCuZlMKBAELoGgCehO1Zv7bxdrJI54cIza2LYbnLh1Y2wCn6PnSoPWTBOhradm+dynGIzFxfuKpdVVmthzkMKAPZjUChUi2hYywr23XNlLKQCehI0PxrNYNbr2/zttVY6EZvnoPlU2Nx+W46toVYgz8o8dKgu8QaIUSxPhOUeJ/AVG7CiqJPshTZhpsI0+Zqvw0FcTbmFEkgREnK23T8dKtKHA+74yZYn3CPqaFdoMRftobtoqxTvFSu6jfKQdDGvWdqpFsdjcaz37gGilyPWDuPI1Pa+mnvoRwW7nUPM5+8PLNrHoKJmRoPjUIi8mvvqWzAbKQcse0CN9RHzFV0vAAk7ASabgrhzh2MTKhfAETr59351CyzecIpJ0Cgk/Wm8OsFLfe9piWb95unu0HupuNbMyr0nMfRYP1yj0mrAfeoQSmnU23TitQg3NVTELVpDUeJG1MxS2yTFZY7oNFBhXbbDWdO6QD4MRodPr03qQpXRlBXxlZ9rQSZ1HXug/xV0ZPg5sVyRK4I11OonvaAKseusifM+VJisEqO9HUNqdPPaWMeVvzp8jLtJy9Q+rZTv/FHz90hCyYBI1jRx+tHT9zw0n3K3L3G0/YguxPd2k/rbZjHteVcirZssd+g6CPw8I+u5NRFKZB8C5LkbxguLf5okNzLewk5eaub3ZZk+E1UTiuKAgIC2WZ5LwDy1YAd7WWLrE6ZBO+s3FL1xbZa2JaRplZtJ1hV1J/vTcDLPFcSx7qArmIzcu4NRcZSoidQoBz+zOnSKVNJjYNo0R4pfCW+6ZLuGItM2ivC90N3QyycxMCPOqVrjmLYAZWXVSSLFyY5gLaMNO5pAk76dQ2xi8Qtm2cpZyzZsyMT7XdBAjKCPvHQR51y/isUbGiNzc4PcXJ3RaFwghyRBf8ANnWdT1pLihykx2J7SYuzh87qB+bJ71tyQy2C4BGaXLXAF8hJ6E1ohxS79q5eU8rlk5sje33Yh/ZI9oRodBp1ObbieL3FsEFhA5VwFVNyJOpJKoJiNztsK6vEMZ3CyASDmy2brBCFUjuZgXl9OkA+RNA4ILcbhcXTjjaxdjimKNwDlwmeDNq4DlL2V3JgQHumRI7g1ia0Baq22FuM12+tMjjFIJQjLd/ZIHdb0OgJ6QPGsphe0Q0AJLv03CiIkiR8JmvUM9eedtuCWrDJesoEDsQ4XRc0SCF2XZtqVli4xbQ3C1KaTCeGuuRma5cadYBRB7ot5h/NQvinaIgmyLL95SFKvm1g7kwQIkz5VLw2/KR5VWW2M77ZioA0kiXBJHhoMv8AFXPwaicp7WdLPpoRhaCnB0y2l6QoGm2gFWx9fpUSkBQOkSabcvELPU6D1rec8kUZmj7q6t5noPdU5dsyxsDr8DtVeyuUR16+ZO9WVUmIGxHz0/H5VCD8O8sT4D6/6VeA0pxUDYQPD6/OuA61ZB6Vy6aco8qqY2/FQg5G1p98SNBUeDQkSatG2TVlFSzbLVcs4EdagtNl0q7Zv1tcpUjBtjbGHBin8sCntdqF3obb6hUkddqhIFMd6i5ho1EBspcTuulstbEtIAGUtueoGtCm4hiW0FsrruLTzPNfTylAhLbCT46FsfjRaTOQSJAgRuTHUgVBa4zaMakEsVgqZkEDWP3l+NHLr1BXToVLHEsXAHLGgG9u4TpbZt5AksFG5iY3qduK4nSEGxJm1d0bLOXSZg/e0zdKsYrilu2crsQcuaArHSfIUrvFbSsVZtRE6Exmgjp4EfGgcV5DUn4CPDcYXQFgQ33gVK6xOgPTX+yCKt80UCw3FrbkhSZGolSJBTPInpHj5eIly8csBCxY6KzEQRou+p0GukzEg1TpFq2HVuGnHN4VUvcYtWwhJJzgFAFJLA+GnhrRI3hSt3hB7fchRCaG9qOGG7hbqjVlGdfVNfmJHvoyjA1MhoZu1QcOGmeVcCvgwJonftAXAR94fTX+lBr+G5GKu2xsjkAfsnvL/hIo5iLq5kIMnw8yK4kVszo705b8BKdfL+lR2e82Y+yNF/rXLgLd0bnVj4L/AFNEcPg430A6V1DknMOk/wBauhJGUaSCP86YSNhoKfamahCW1czIrREgEjeCdx7j9KQPWq3DbpJup+q5I/dud6f5s491TTlYjx+tQhMXgE0LcSdfGiRML7qD8RxKW9XIXzOw/wA6sjC1u5oAP9PWpc0ddaxPEO3dpBltLnbxOij8W+VHuyuIa9hUuOczMXJOn/MaBptAgUeKKlLkVlnS4DHMEVErVwoa5FbTEWrcmrC2RVVb2lT271KlY2ND2wwqI4SpOfS+0Ch9RfpM5xLEi2mcjNDA7xrO/u8KDnHWi0ixOupzdSuc6Dc6EHzAHpoIpwrS1YhOjPHH2zlLWJOVVBLz3SvUmJMR5n3VPfvKS+e0ucWTeHeJ9lYAIHXpOkiB0o3lroWh2l2Zu9xFUbMllQ6K9sy8KALYJ2WYPKtqCd8pGnWZcfa2GHT28vefSGKhjAmBBJIMCR760a2pqUYeha9w0zP43HW8+U2BCEIrZoAkuBOndUQ+vQHzqde0ZMfmm1OWCQCCIOpOg0I06kxRxbFPyUL9i0Q8H4kLiBhoeomY1I391EefVOIruegYaMF21bLi3Y7MEOk7ZcssfUNp1iq+B4oMpXOB3hAgkkxACx3VERPhA3JNEO2+Fe7Ny131tgB1BkgDM0gbSJ16wfKsr2eupbJe4wg/dOsagz66CuZmx7W5UdPBkcko/U0+D4tdtPF+zkDmRdBBA/VDwTlIEDw+NaOziFbZlIO0EGfSK8/432nNwFE0Q7zu39BWcs4x7Z7jEeW4+FMxSm4+sXmUFL0HtqqN5rhujxry+z27xSgLktmNJKmfjNRXe1mJuEfo0/dXXXTqTTLFno2cW8Tb/wCtbZPVrRDr8nufGu8d4hatgF7iowOmuvn3RrFeT47it67lz3SCk5ToInQ7RvFUb3hJJ8f8qllHpGN/KDZRYRWuN591f6n4Vi+L8fuYtpuEBV2VRAE+H+dCbdhDoSQfPr5VIR0Cx61VkOaTXpv5M8YDzbEg7XFiY6K0Aj93515aWrUdhsebOKtMTALZGH7L93XyBIPuooumDJWj2JcuoJEjpIn4UwWlY7j4ihfFbqG4c32bp+knPsN4PkPcKqXbigf8IAY1g94d6RHqB86fuYnag+tpDs4PoRUFy3GxmhCYmzmm79kOmuWS3z3E6R50Uw4QL+bChTqMux03EUcZMGUURFyKbJpzilkp1iaK009DSpUbBRMIqxbQUqVKkxiRMCKY16KVKhXITI/tBpvPpUqZtQFsRu0xmpUqFoJMG8TcW7V1lABFtj/KhivHL5INKlWXKaMfQYHNInzpUqSNInuH9b4g023c194Ohnr5iu0qhCISx0+P+VTRB3muUqhRMpkb6eFdDdMx9OnzrtKoWNYnx/D8Kkwh1pUqiKPYsKXuBLucAMiNBRToVUkZt9f6eFTW7FyQTdUgdOUon3zp41ylWxIytl9FHgPgKmgUqVWUV2GtShKVKpbLSP/Z"/>
          <p:cNvSpPr>
            <a:spLocks noChangeAspect="1" noChangeArrowheads="1"/>
          </p:cNvSpPr>
          <p:nvPr/>
        </p:nvSpPr>
        <p:spPr bwMode="auto">
          <a:xfrm>
            <a:off x="155575" y="-1790700"/>
            <a:ext cx="354330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66575" name="Picture 15"/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5575" y="4448175"/>
            <a:ext cx="549275" cy="685800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6576" name="Picture 16"/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5575" y="5246688"/>
            <a:ext cx="549275" cy="685800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6577" name="Picture 17"/>
          <p:cNvPicPr>
            <a:picLocks noChangeAspect="1" noChangeArrowheads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85825" y="5648325"/>
            <a:ext cx="549275" cy="685800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6548664"/>
            <a:ext cx="842356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Source: Simmons NHCS Winter 2014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1422400"/>
            <a:ext cx="1663700" cy="543560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3686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Spanish-Language Magazines Present More Specific Targeting Opportunities for Less Acculturated Hispanics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647825" y="1611313"/>
          <a:ext cx="5070475" cy="4949823"/>
        </p:xfrm>
        <a:graphic>
          <a:graphicData uri="http://schemas.openxmlformats.org/drawingml/2006/table">
            <a:tbl>
              <a:tblPr firstRow="1" firstCol="1" lastRow="1" bandRow="1">
                <a:tableStyleId>{793D81CF-94F2-401A-BA57-92F5A7B2D0C5}</a:tableStyleId>
              </a:tblPr>
              <a:tblGrid>
                <a:gridCol w="3609975"/>
                <a:gridCol w="1460500"/>
              </a:tblGrid>
              <a:tr h="59234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Magazine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182880" marR="9525" marT="9526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</a:rPr>
                        <a:t>Ad Revenue 2013 (in millions)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6" marB="0" anchor="ctr">
                    <a:solidFill>
                      <a:schemeClr val="tx1"/>
                    </a:solidFill>
                  </a:tcPr>
                </a:tc>
              </a:tr>
              <a:tr h="39613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effectLst/>
                        </a:rPr>
                        <a:t>People en </a:t>
                      </a:r>
                      <a:r>
                        <a:rPr lang="en-US" sz="1600" b="0" u="none" strike="noStrike" dirty="0" err="1">
                          <a:effectLst/>
                        </a:rPr>
                        <a:t>Español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0" marR="9525" marT="95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$85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6" marB="0" anchor="ctr"/>
                </a:tc>
              </a:tr>
              <a:tr h="39613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 err="1">
                          <a:effectLst/>
                        </a:rPr>
                        <a:t>Vanidades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0" marR="9525" marT="95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$41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6" marB="0" anchor="ctr"/>
                </a:tc>
              </a:tr>
              <a:tr h="39613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effectLst/>
                        </a:rPr>
                        <a:t>Latina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0" marR="9525" marT="95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$36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6" marB="0" anchor="ctr"/>
                </a:tc>
              </a:tr>
              <a:tr h="39613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 err="1">
                          <a:effectLst/>
                        </a:rPr>
                        <a:t>Ser</a:t>
                      </a:r>
                      <a:r>
                        <a:rPr lang="en-US" sz="1600" b="0" u="none" strike="noStrike" dirty="0">
                          <a:effectLst/>
                        </a:rPr>
                        <a:t> Padres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0" marR="9525" marT="95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$25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6" marB="0" anchor="ctr"/>
                </a:tc>
              </a:tr>
              <a:tr h="39613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effectLst/>
                        </a:rPr>
                        <a:t>TV y </a:t>
                      </a:r>
                      <a:r>
                        <a:rPr lang="en-US" sz="1600" b="0" u="none" strike="noStrike" dirty="0" err="1">
                          <a:effectLst/>
                        </a:rPr>
                        <a:t>Novelas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0" marR="9525" marT="95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$23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6" marB="0" anchor="ctr"/>
                </a:tc>
              </a:tr>
              <a:tr h="39613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 err="1">
                          <a:effectLst/>
                        </a:rPr>
                        <a:t>Siempre</a:t>
                      </a:r>
                      <a:r>
                        <a:rPr lang="en-US" sz="1600" b="0" u="none" strike="noStrike" dirty="0">
                          <a:effectLst/>
                        </a:rPr>
                        <a:t> </a:t>
                      </a:r>
                      <a:r>
                        <a:rPr lang="en-US" sz="1600" b="0" u="none" strike="noStrike" dirty="0" err="1">
                          <a:effectLst/>
                        </a:rPr>
                        <a:t>Mujer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0" marR="9525" marT="95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$18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6" marB="0" anchor="ctr"/>
                </a:tc>
              </a:tr>
              <a:tr h="39613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effectLst/>
                        </a:rPr>
                        <a:t>Cosmopolitan for Latinas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0" marR="9525" marT="95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$15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6" marB="0" anchor="ctr"/>
                </a:tc>
              </a:tr>
              <a:tr h="39613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effectLst/>
                        </a:rPr>
                        <a:t>Cosmopolitan en </a:t>
                      </a:r>
                      <a:r>
                        <a:rPr lang="en-US" sz="1600" b="0" u="none" strike="noStrike" dirty="0" err="1">
                          <a:effectLst/>
                        </a:rPr>
                        <a:t>Español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0" marR="9525" marT="95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$10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6" marB="0" anchor="ctr"/>
                </a:tc>
              </a:tr>
              <a:tr h="39613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 err="1">
                          <a:effectLst/>
                        </a:rPr>
                        <a:t>Ser</a:t>
                      </a:r>
                      <a:r>
                        <a:rPr lang="en-US" sz="1600" b="0" u="none" strike="noStrike" dirty="0">
                          <a:effectLst/>
                        </a:rPr>
                        <a:t> Padres </a:t>
                      </a:r>
                      <a:r>
                        <a:rPr lang="en-US" sz="1600" b="0" u="none" strike="noStrike" dirty="0" err="1">
                          <a:effectLst/>
                        </a:rPr>
                        <a:t>Espera</a:t>
                      </a:r>
                      <a:r>
                        <a:rPr lang="en-US" sz="1600" b="0" u="none" strike="noStrike" dirty="0">
                          <a:effectLst/>
                        </a:rPr>
                        <a:t> (formerly </a:t>
                      </a:r>
                      <a:r>
                        <a:rPr lang="en-US" sz="1600" b="0" u="none" strike="noStrike" dirty="0" err="1">
                          <a:effectLst/>
                        </a:rPr>
                        <a:t>Espera</a:t>
                      </a:r>
                      <a:r>
                        <a:rPr lang="en-US" sz="1600" b="0" u="none" strike="noStrike" dirty="0">
                          <a:effectLst/>
                        </a:rPr>
                        <a:t>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0" marR="9525" marT="95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$6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6" marB="0" anchor="ctr"/>
                </a:tc>
              </a:tr>
              <a:tr h="39613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effectLst/>
                        </a:rPr>
                        <a:t>TV </a:t>
                      </a:r>
                      <a:r>
                        <a:rPr lang="en-US" sz="1600" b="0" u="none" strike="noStrike" dirty="0" err="1">
                          <a:effectLst/>
                        </a:rPr>
                        <a:t>Notas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0" marR="9525" marT="95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$4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6" marB="0" anchor="ctr"/>
                </a:tc>
              </a:tr>
              <a:tr h="39613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Total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82880" marR="9525" marT="95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$284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6" marB="0" anchor="ctr"/>
                </a:tc>
              </a:tr>
            </a:tbl>
          </a:graphicData>
        </a:graphic>
      </p:graphicFrame>
      <p:cxnSp>
        <p:nvCxnSpPr>
          <p:cNvPr id="19" name="Straight Connector 18"/>
          <p:cNvCxnSpPr>
            <a:stCxn id="20" idx="6"/>
          </p:cNvCxnSpPr>
          <p:nvPr/>
        </p:nvCxnSpPr>
        <p:spPr bwMode="auto">
          <a:xfrm flipH="1">
            <a:off x="508000" y="2401888"/>
            <a:ext cx="1219200" cy="0"/>
          </a:xfrm>
          <a:prstGeom prst="line">
            <a:avLst/>
          </a:prstGeom>
          <a:solidFill>
            <a:srgbClr val="A80000"/>
          </a:solidFill>
          <a:ln w="190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 bwMode="auto">
          <a:xfrm flipH="1">
            <a:off x="1727200" y="2357438"/>
            <a:ext cx="92075" cy="904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cxnSp>
        <p:nvCxnSpPr>
          <p:cNvPr id="72" name="Straight Connector 71"/>
          <p:cNvCxnSpPr>
            <a:stCxn id="73" idx="6"/>
          </p:cNvCxnSpPr>
          <p:nvPr/>
        </p:nvCxnSpPr>
        <p:spPr bwMode="auto">
          <a:xfrm flipH="1">
            <a:off x="508000" y="3198813"/>
            <a:ext cx="1219200" cy="0"/>
          </a:xfrm>
          <a:prstGeom prst="line">
            <a:avLst/>
          </a:prstGeom>
          <a:solidFill>
            <a:srgbClr val="A80000"/>
          </a:solidFill>
          <a:ln w="190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 bwMode="auto">
          <a:xfrm flipH="1">
            <a:off x="1727200" y="3154363"/>
            <a:ext cx="92075" cy="904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cxnSp>
        <p:nvCxnSpPr>
          <p:cNvPr id="75" name="Straight Connector 74"/>
          <p:cNvCxnSpPr>
            <a:stCxn id="76" idx="6"/>
          </p:cNvCxnSpPr>
          <p:nvPr/>
        </p:nvCxnSpPr>
        <p:spPr bwMode="auto">
          <a:xfrm flipH="1">
            <a:off x="508000" y="3995738"/>
            <a:ext cx="1219200" cy="0"/>
          </a:xfrm>
          <a:prstGeom prst="line">
            <a:avLst/>
          </a:prstGeom>
          <a:solidFill>
            <a:srgbClr val="A80000"/>
          </a:solidFill>
          <a:ln w="190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 bwMode="auto">
          <a:xfrm flipH="1">
            <a:off x="1727200" y="3951288"/>
            <a:ext cx="92075" cy="904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cxnSp>
        <p:nvCxnSpPr>
          <p:cNvPr id="78" name="Straight Connector 77"/>
          <p:cNvCxnSpPr>
            <a:stCxn id="79" idx="6"/>
          </p:cNvCxnSpPr>
          <p:nvPr/>
        </p:nvCxnSpPr>
        <p:spPr bwMode="auto">
          <a:xfrm flipH="1">
            <a:off x="508000" y="4792663"/>
            <a:ext cx="1219200" cy="0"/>
          </a:xfrm>
          <a:prstGeom prst="line">
            <a:avLst/>
          </a:prstGeom>
          <a:solidFill>
            <a:srgbClr val="A80000"/>
          </a:solidFill>
          <a:ln w="190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 bwMode="auto">
          <a:xfrm flipH="1">
            <a:off x="1727200" y="4748213"/>
            <a:ext cx="92075" cy="904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cxnSp>
        <p:nvCxnSpPr>
          <p:cNvPr id="81" name="Straight Connector 80"/>
          <p:cNvCxnSpPr>
            <a:stCxn id="82" idx="6"/>
          </p:cNvCxnSpPr>
          <p:nvPr/>
        </p:nvCxnSpPr>
        <p:spPr bwMode="auto">
          <a:xfrm flipH="1">
            <a:off x="508000" y="5591175"/>
            <a:ext cx="1219200" cy="0"/>
          </a:xfrm>
          <a:prstGeom prst="line">
            <a:avLst/>
          </a:prstGeom>
          <a:solidFill>
            <a:srgbClr val="A80000"/>
          </a:solidFill>
          <a:ln w="190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/>
          <p:cNvSpPr/>
          <p:nvPr/>
        </p:nvSpPr>
        <p:spPr bwMode="auto">
          <a:xfrm flipH="1">
            <a:off x="1727200" y="5545138"/>
            <a:ext cx="92075" cy="904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pic>
        <p:nvPicPr>
          <p:cNvPr id="36919" name="Picture 11" descr="http://www.forthemommas.com/wp-content/uploads/2010/09/Latina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875" y="2855913"/>
            <a:ext cx="549275" cy="685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920" name="Picture 1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875" y="3652838"/>
            <a:ext cx="549275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6921" name="Picture 2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875" y="4449763"/>
            <a:ext cx="547688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6922" name="Picture 26" descr="http://cdn.shopify.com/s/files/1/0001/7526/files/SerPadresEsperaCover_medium.jpg?101721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875" y="5246688"/>
            <a:ext cx="549275" cy="685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923" name="Picture 7" descr="http://magazinesubscriberservices.com/images/People_en_Espanol_Magazine_Cover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875" y="2058988"/>
            <a:ext cx="549275" cy="685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Straight Connector 83"/>
          <p:cNvCxnSpPr>
            <a:stCxn id="2" idx="1"/>
            <a:endCxn id="85" idx="2"/>
          </p:cNvCxnSpPr>
          <p:nvPr/>
        </p:nvCxnSpPr>
        <p:spPr bwMode="auto">
          <a:xfrm flipH="1" flipV="1">
            <a:off x="6648450" y="2798763"/>
            <a:ext cx="285576" cy="548"/>
          </a:xfrm>
          <a:prstGeom prst="line">
            <a:avLst/>
          </a:prstGeom>
          <a:solidFill>
            <a:srgbClr val="A80000"/>
          </a:solidFill>
          <a:ln w="190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 bwMode="auto">
          <a:xfrm flipH="1">
            <a:off x="6556375" y="2752725"/>
            <a:ext cx="92075" cy="920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cxnSp>
        <p:nvCxnSpPr>
          <p:cNvPr id="88" name="Straight Connector 87"/>
          <p:cNvCxnSpPr>
            <a:stCxn id="89" idx="6"/>
          </p:cNvCxnSpPr>
          <p:nvPr/>
        </p:nvCxnSpPr>
        <p:spPr bwMode="auto">
          <a:xfrm flipH="1">
            <a:off x="1295400" y="3594100"/>
            <a:ext cx="431800" cy="0"/>
          </a:xfrm>
          <a:prstGeom prst="line">
            <a:avLst/>
          </a:prstGeom>
          <a:solidFill>
            <a:srgbClr val="A80000"/>
          </a:solidFill>
          <a:ln w="190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 bwMode="auto">
          <a:xfrm flipH="1">
            <a:off x="1727200" y="3548063"/>
            <a:ext cx="92075" cy="920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cxnSp>
        <p:nvCxnSpPr>
          <p:cNvPr id="91" name="Straight Connector 90"/>
          <p:cNvCxnSpPr>
            <a:stCxn id="92" idx="6"/>
          </p:cNvCxnSpPr>
          <p:nvPr/>
        </p:nvCxnSpPr>
        <p:spPr bwMode="auto">
          <a:xfrm flipH="1">
            <a:off x="1295400" y="4389438"/>
            <a:ext cx="431800" cy="0"/>
          </a:xfrm>
          <a:prstGeom prst="line">
            <a:avLst/>
          </a:prstGeom>
          <a:solidFill>
            <a:srgbClr val="A80000"/>
          </a:solidFill>
          <a:ln w="190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 bwMode="auto">
          <a:xfrm flipH="1">
            <a:off x="1727200" y="4343400"/>
            <a:ext cx="92075" cy="904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cxnSp>
        <p:nvCxnSpPr>
          <p:cNvPr id="94" name="Straight Connector 93"/>
          <p:cNvCxnSpPr>
            <a:stCxn id="95" idx="6"/>
          </p:cNvCxnSpPr>
          <p:nvPr/>
        </p:nvCxnSpPr>
        <p:spPr bwMode="auto">
          <a:xfrm flipH="1">
            <a:off x="1295400" y="5183188"/>
            <a:ext cx="431800" cy="0"/>
          </a:xfrm>
          <a:prstGeom prst="line">
            <a:avLst/>
          </a:prstGeom>
          <a:solidFill>
            <a:srgbClr val="A80000"/>
          </a:solidFill>
          <a:ln w="190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 bwMode="auto">
          <a:xfrm flipH="1">
            <a:off x="1727200" y="5138738"/>
            <a:ext cx="92075" cy="904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cxnSp>
        <p:nvCxnSpPr>
          <p:cNvPr id="97" name="Straight Connector 96"/>
          <p:cNvCxnSpPr>
            <a:stCxn id="98" idx="6"/>
          </p:cNvCxnSpPr>
          <p:nvPr/>
        </p:nvCxnSpPr>
        <p:spPr bwMode="auto">
          <a:xfrm flipH="1">
            <a:off x="1295400" y="5978525"/>
            <a:ext cx="431800" cy="0"/>
          </a:xfrm>
          <a:prstGeom prst="line">
            <a:avLst/>
          </a:prstGeom>
          <a:solidFill>
            <a:srgbClr val="A80000"/>
          </a:solidFill>
          <a:ln w="190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/>
          <p:cNvSpPr/>
          <p:nvPr/>
        </p:nvSpPr>
        <p:spPr bwMode="auto">
          <a:xfrm flipH="1">
            <a:off x="1727200" y="5932488"/>
            <a:ext cx="92075" cy="920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pic>
        <p:nvPicPr>
          <p:cNvPr id="36935" name="Picture 14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688" y="3244850"/>
            <a:ext cx="549275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6936" name="Picture 19" descr="http://cdn01.cdn.justjared.com/wp-content/uploads/headlines/2010/04/zoe-saldana-siempre-mujer-april-may-2010.jp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9"/>
          <a:stretch>
            <a:fillRect/>
          </a:stretch>
        </p:blipFill>
        <p:spPr bwMode="auto">
          <a:xfrm>
            <a:off x="928688" y="4041775"/>
            <a:ext cx="549275" cy="685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937" name="Picture 24" descr="http://paratodos.com/pt/wp-content/uploads/2011/10/10_11_11_anahi.jp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688" y="4838700"/>
            <a:ext cx="547687" cy="685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938" name="Picture 28" descr="http://i772.photobucket.com/albums/yy9/ita25477/MaiteTVNotas.jpg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688" y="5635625"/>
            <a:ext cx="549275" cy="685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934026" y="2626129"/>
            <a:ext cx="2209973" cy="346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Cuban, female</a:t>
            </a:r>
          </a:p>
        </p:txBody>
      </p:sp>
      <p:cxnSp>
        <p:nvCxnSpPr>
          <p:cNvPr id="50" name="Straight Connector 49"/>
          <p:cNvCxnSpPr>
            <a:stCxn id="51" idx="6"/>
          </p:cNvCxnSpPr>
          <p:nvPr/>
        </p:nvCxnSpPr>
        <p:spPr bwMode="auto">
          <a:xfrm flipH="1">
            <a:off x="1295400" y="2798762"/>
            <a:ext cx="431800" cy="0"/>
          </a:xfrm>
          <a:prstGeom prst="line">
            <a:avLst/>
          </a:prstGeom>
          <a:solidFill>
            <a:srgbClr val="A80000"/>
          </a:solidFill>
          <a:ln w="190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 bwMode="auto">
          <a:xfrm flipH="1">
            <a:off x="1727200" y="2752725"/>
            <a:ext cx="92075" cy="920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pic>
        <p:nvPicPr>
          <p:cNvPr id="36934" name="Picture 9" descr="http://www.magazineline.com/images/covers/37big.jpg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688" y="2447925"/>
            <a:ext cx="549275" cy="685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Straight Connector 59"/>
          <p:cNvCxnSpPr>
            <a:stCxn id="62" idx="1"/>
            <a:endCxn id="61" idx="2"/>
          </p:cNvCxnSpPr>
          <p:nvPr/>
        </p:nvCxnSpPr>
        <p:spPr bwMode="auto">
          <a:xfrm flipH="1" flipV="1">
            <a:off x="6648450" y="3199247"/>
            <a:ext cx="285576" cy="548"/>
          </a:xfrm>
          <a:prstGeom prst="line">
            <a:avLst/>
          </a:prstGeom>
          <a:solidFill>
            <a:srgbClr val="A80000"/>
          </a:solidFill>
          <a:ln w="190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 bwMode="auto">
          <a:xfrm flipH="1">
            <a:off x="6556375" y="3153209"/>
            <a:ext cx="92075" cy="920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934026" y="3026613"/>
            <a:ext cx="2209973" cy="346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Bicultural, female</a:t>
            </a:r>
          </a:p>
        </p:txBody>
      </p:sp>
      <p:cxnSp>
        <p:nvCxnSpPr>
          <p:cNvPr id="63" name="Straight Connector 62"/>
          <p:cNvCxnSpPr>
            <a:stCxn id="65" idx="1"/>
            <a:endCxn id="64" idx="2"/>
          </p:cNvCxnSpPr>
          <p:nvPr/>
        </p:nvCxnSpPr>
        <p:spPr bwMode="auto">
          <a:xfrm flipH="1" flipV="1">
            <a:off x="6648450" y="3589080"/>
            <a:ext cx="285576" cy="548"/>
          </a:xfrm>
          <a:prstGeom prst="line">
            <a:avLst/>
          </a:prstGeom>
          <a:solidFill>
            <a:srgbClr val="A80000"/>
          </a:solidFill>
          <a:ln w="190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/>
          <p:cNvSpPr/>
          <p:nvPr/>
        </p:nvSpPr>
        <p:spPr bwMode="auto">
          <a:xfrm flipH="1">
            <a:off x="6556375" y="3543042"/>
            <a:ext cx="92075" cy="920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34026" y="3416446"/>
            <a:ext cx="2209973" cy="346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Unacculturated, female</a:t>
            </a:r>
          </a:p>
        </p:txBody>
      </p:sp>
      <p:sp>
        <p:nvSpPr>
          <p:cNvPr id="66" name="Rectangle 65"/>
          <p:cNvSpPr/>
          <p:nvPr/>
        </p:nvSpPr>
        <p:spPr>
          <a:xfrm>
            <a:off x="0" y="6534809"/>
            <a:ext cx="84235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Source: Source: Measured magazine ad spending from </a:t>
            </a:r>
            <a:r>
              <a:rPr lang="en-US" sz="900" dirty="0" err="1" smtClean="0"/>
              <a:t>HispanicMagazineMonitor</a:t>
            </a:r>
            <a:r>
              <a:rPr lang="en-US" sz="900" dirty="0" smtClean="0"/>
              <a:t>, a service of Media Economics Group. Figures exclude internet advertising and circulation revenue</a:t>
            </a:r>
            <a:endParaRPr lang="en-US" sz="900" dirty="0"/>
          </a:p>
        </p:txBody>
      </p:sp>
      <p:cxnSp>
        <p:nvCxnSpPr>
          <p:cNvPr id="45" name="Straight Connector 44"/>
          <p:cNvCxnSpPr>
            <a:stCxn id="47" idx="1"/>
            <a:endCxn id="46" idx="2"/>
          </p:cNvCxnSpPr>
          <p:nvPr/>
        </p:nvCxnSpPr>
        <p:spPr bwMode="auto">
          <a:xfrm flipH="1" flipV="1">
            <a:off x="6648450" y="2415195"/>
            <a:ext cx="285576" cy="548"/>
          </a:xfrm>
          <a:prstGeom prst="line">
            <a:avLst/>
          </a:prstGeom>
          <a:solidFill>
            <a:srgbClr val="A80000"/>
          </a:solidFill>
          <a:ln w="190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 bwMode="auto">
          <a:xfrm flipH="1">
            <a:off x="6556375" y="2369157"/>
            <a:ext cx="92075" cy="920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934026" y="2242561"/>
            <a:ext cx="2209973" cy="346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Female, less acculturated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6" name="Picture 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2269A9-8C4A-4B4A-A365-0B9D30223220}" type="slidenum">
              <a:rPr lang="en-US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00113"/>
            <a:ext cx="9144000" cy="18859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5400" b="1" dirty="0">
                <a:solidFill>
                  <a:schemeClr val="tx1"/>
                </a:solidFill>
                <a:cs typeface="Arial" pitchFamily="34" charset="0"/>
              </a:rPr>
              <a:t>Media Landscape: </a:t>
            </a:r>
            <a:endParaRPr lang="en-US" sz="5400" b="1" dirty="0" smtClean="0">
              <a:solidFill>
                <a:schemeClr val="tx1"/>
              </a:solidFill>
              <a:cs typeface="Arial" pitchFamily="34" charset="0"/>
            </a:endParaRPr>
          </a:p>
          <a:p>
            <a:pPr>
              <a:defRPr/>
            </a:pPr>
            <a:r>
              <a:rPr lang="en-US" sz="5400" b="1" dirty="0" smtClean="0">
                <a:solidFill>
                  <a:schemeClr val="tx1"/>
                </a:solidFill>
                <a:cs typeface="Arial" pitchFamily="34" charset="0"/>
              </a:rPr>
              <a:t>New </a:t>
            </a:r>
            <a:r>
              <a:rPr lang="en-US" sz="5400" b="1" dirty="0">
                <a:solidFill>
                  <a:schemeClr val="tx1"/>
                </a:solidFill>
                <a:cs typeface="Arial" pitchFamily="34" charset="0"/>
              </a:rPr>
              <a:t>Media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00113"/>
            <a:ext cx="9144000" cy="174625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2613025"/>
            <a:ext cx="9144000" cy="173038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85653"/>
            <a:ext cx="6303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/>
              <a:t>Image Source: </a:t>
            </a:r>
            <a:r>
              <a:rPr lang="en-US" sz="900" dirty="0" err="1" smtClean="0"/>
              <a:t>woodleywonderworks</a:t>
            </a:r>
            <a:r>
              <a:rPr lang="en-US" sz="900" dirty="0" smtClean="0"/>
              <a:t>. https://www.flickr.com/photos/wwworks//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849688" y="3783013"/>
            <a:ext cx="2632075" cy="20224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5400" b="1" dirty="0">
                <a:cs typeface="Arial" pitchFamily="34" charset="0"/>
              </a:rPr>
              <a:t>Social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A16FFE-75C9-4393-A00F-AF774CBC9409}" type="slidenum">
              <a:rPr lang="en-US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891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000" smtClean="0"/>
              <a:t>The Media Landscape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222375" y="1758950"/>
            <a:ext cx="2630488" cy="20240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5400" b="1" dirty="0">
                <a:cs typeface="Arial" pitchFamily="34" charset="0"/>
              </a:rPr>
              <a:t>TV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852863" y="1758950"/>
            <a:ext cx="2630487" cy="20240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5400" b="1" dirty="0">
                <a:cs typeface="Arial" pitchFamily="34" charset="0"/>
              </a:rPr>
              <a:t>Radio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483350" y="1758950"/>
            <a:ext cx="2660650" cy="20240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5400" b="1" dirty="0">
                <a:cs typeface="Arial" pitchFamily="34" charset="0"/>
              </a:rPr>
              <a:t>Print</a:t>
            </a:r>
          </a:p>
        </p:txBody>
      </p:sp>
      <p:sp>
        <p:nvSpPr>
          <p:cNvPr id="21" name="Rectangle 20"/>
          <p:cNvSpPr/>
          <p:nvPr/>
        </p:nvSpPr>
        <p:spPr>
          <a:xfrm rot="16200000">
            <a:off x="-400844" y="2159794"/>
            <a:ext cx="2024063" cy="12223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cs typeface="Arial" pitchFamily="34" charset="0"/>
              </a:rPr>
              <a:t>Traditional Media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1760538"/>
            <a:ext cx="9144000" cy="2022475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17613" y="3783013"/>
            <a:ext cx="2632075" cy="20224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5400" b="1" dirty="0" smtClean="0">
                <a:cs typeface="Arial" pitchFamily="34" charset="0"/>
              </a:rPr>
              <a:t>Digital</a:t>
            </a:r>
            <a:endParaRPr lang="en-US" sz="5400" b="1" dirty="0"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481763" y="3783013"/>
            <a:ext cx="2633662" cy="20224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5400" b="1" dirty="0">
                <a:cs typeface="Arial" pitchFamily="34" charset="0"/>
              </a:rPr>
              <a:t>Mobile</a:t>
            </a:r>
          </a:p>
        </p:txBody>
      </p:sp>
      <p:sp>
        <p:nvSpPr>
          <p:cNvPr id="16" name="Rectangle 15"/>
          <p:cNvSpPr/>
          <p:nvPr/>
        </p:nvSpPr>
        <p:spPr>
          <a:xfrm rot="16200000">
            <a:off x="-400050" y="4183063"/>
            <a:ext cx="2022475" cy="12223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cs typeface="Arial" pitchFamily="34" charset="0"/>
              </a:rPr>
              <a:t>New Media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849688" y="3783013"/>
            <a:ext cx="2632075" cy="20224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5400" b="1" dirty="0">
                <a:cs typeface="Arial" pitchFamily="34" charset="0"/>
              </a:rPr>
              <a:t>Social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217613" y="3783013"/>
            <a:ext cx="2632075" cy="20224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5400" b="1" dirty="0" smtClean="0">
                <a:cs typeface="Arial" pitchFamily="34" charset="0"/>
              </a:rPr>
              <a:t>Digital</a:t>
            </a:r>
            <a:endParaRPr lang="en-US" sz="5400" b="1" dirty="0">
              <a:cs typeface="Arial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481763" y="3783013"/>
            <a:ext cx="2633662" cy="20224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5400" b="1" dirty="0">
                <a:cs typeface="Arial" pitchFamily="34" charset="0"/>
              </a:rPr>
              <a:t>Mobile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-1" y="3768725"/>
            <a:ext cx="9115425" cy="202406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574471" y="4261710"/>
            <a:ext cx="540328" cy="8722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b="1" dirty="0">
                <a:latin typeface="Arial" pitchFamily="34" charset="0"/>
                <a:cs typeface="Arial" pitchFamily="34" charset="0"/>
              </a:rPr>
              <a:t>-</a:t>
            </a:r>
            <a:endParaRPr lang="en-US" sz="88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211599" y="4261710"/>
            <a:ext cx="540328" cy="8722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b="1" dirty="0">
                <a:latin typeface="Arial" pitchFamily="34" charset="0"/>
                <a:cs typeface="Arial" pitchFamily="34" charset="0"/>
              </a:rPr>
              <a:t>-</a:t>
            </a:r>
            <a:endParaRPr lang="en-US" sz="8800" b="1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4" grpId="0"/>
      <p:bldP spid="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Youth and Improved Economics Narrow the Online Gap</a:t>
            </a:r>
          </a:p>
        </p:txBody>
      </p:sp>
      <p:sp>
        <p:nvSpPr>
          <p:cNvPr id="39940" name="TextBox 3"/>
          <p:cNvSpPr txBox="1">
            <a:spLocks noChangeArrowheads="1"/>
          </p:cNvSpPr>
          <p:nvPr/>
        </p:nvSpPr>
        <p:spPr bwMode="auto">
          <a:xfrm>
            <a:off x="1828800" y="1447800"/>
            <a:ext cx="5486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̶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Online Penetration Rate</a:t>
            </a:r>
          </a:p>
        </p:txBody>
      </p:sp>
      <p:sp>
        <p:nvSpPr>
          <p:cNvPr id="39941" name="TextBox 18"/>
          <p:cNvSpPr txBox="1">
            <a:spLocks noChangeArrowheads="1"/>
          </p:cNvSpPr>
          <p:nvPr/>
        </p:nvSpPr>
        <p:spPr bwMode="auto">
          <a:xfrm>
            <a:off x="0" y="6629400"/>
            <a:ext cx="30480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̶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/>
              <a:t>Source: Simmons NHCS </a:t>
            </a:r>
            <a:r>
              <a:rPr lang="en-US" altLang="en-US" sz="1000" dirty="0" smtClean="0"/>
              <a:t>(Winter 2008-2014)</a:t>
            </a:r>
            <a:endParaRPr lang="en-US" altLang="en-US" sz="1000" dirty="0"/>
          </a:p>
        </p:txBody>
      </p:sp>
      <p:sp>
        <p:nvSpPr>
          <p:cNvPr id="39942" name="TextBox 5"/>
          <p:cNvSpPr txBox="1">
            <a:spLocks noChangeArrowheads="1"/>
          </p:cNvSpPr>
          <p:nvPr/>
        </p:nvSpPr>
        <p:spPr bwMode="auto">
          <a:xfrm>
            <a:off x="7915275" y="3719513"/>
            <a:ext cx="11477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̶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chemeClr val="accent2"/>
                </a:solidFill>
              </a:rPr>
              <a:t>Hispanic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15275" y="3351213"/>
            <a:ext cx="1287463" cy="3683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accent3"/>
                </a:solidFill>
              </a:rPr>
              <a:t>NH-</a:t>
            </a:r>
            <a:r>
              <a:rPr lang="en-US" b="1" dirty="0" err="1">
                <a:solidFill>
                  <a:schemeClr val="accent3"/>
                </a:solidFill>
              </a:rPr>
              <a:t>Af</a:t>
            </a:r>
            <a:r>
              <a:rPr lang="en-US" b="1" dirty="0">
                <a:solidFill>
                  <a:schemeClr val="accent3"/>
                </a:solidFill>
              </a:rPr>
              <a:t>-Am</a:t>
            </a:r>
          </a:p>
        </p:txBody>
      </p:sp>
      <p:sp>
        <p:nvSpPr>
          <p:cNvPr id="39944" name="TextBox 7"/>
          <p:cNvSpPr txBox="1">
            <a:spLocks noChangeArrowheads="1"/>
          </p:cNvSpPr>
          <p:nvPr/>
        </p:nvSpPr>
        <p:spPr bwMode="auto">
          <a:xfrm>
            <a:off x="7915275" y="3095625"/>
            <a:ext cx="12239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̶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chemeClr val="accent1"/>
                </a:solidFill>
              </a:rPr>
              <a:t>NH-White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15275" y="2667000"/>
            <a:ext cx="1223963" cy="36988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accent4"/>
                </a:solidFill>
              </a:rPr>
              <a:t>NH-Asian</a:t>
            </a:r>
          </a:p>
        </p:txBody>
      </p:sp>
      <p:sp>
        <p:nvSpPr>
          <p:cNvPr id="39946" name="TextBox 11"/>
          <p:cNvSpPr txBox="1">
            <a:spLocks noChangeArrowheads="1"/>
          </p:cNvSpPr>
          <p:nvPr/>
        </p:nvSpPr>
        <p:spPr bwMode="auto">
          <a:xfrm>
            <a:off x="1828800" y="1917700"/>
            <a:ext cx="5486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̶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i="1"/>
              <a:t>“Do you use internet or online computer services?"</a:t>
            </a:r>
            <a:endParaRPr lang="en-US" altLang="en-US" sz="1400" b="1" i="1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23EF5B-FC5A-41DC-986D-89C22D603A0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1101915"/>
              </p:ext>
            </p:extLst>
          </p:nvPr>
        </p:nvGraphicFramePr>
        <p:xfrm>
          <a:off x="0" y="2071687"/>
          <a:ext cx="8351520" cy="4480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…But “Digital Natives” are Wired from the Beginning, Including Younger Millennials</a:t>
            </a:r>
          </a:p>
        </p:txBody>
      </p:sp>
      <p:sp>
        <p:nvSpPr>
          <p:cNvPr id="40963" name="TextBox 18"/>
          <p:cNvSpPr txBox="1">
            <a:spLocks noChangeArrowheads="1"/>
          </p:cNvSpPr>
          <p:nvPr/>
        </p:nvSpPr>
        <p:spPr bwMode="auto">
          <a:xfrm>
            <a:off x="0" y="6629400"/>
            <a:ext cx="50292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̶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900" dirty="0"/>
              <a:t>Source: </a:t>
            </a:r>
            <a:r>
              <a:rPr lang="en-US" altLang="en-US" sz="900" dirty="0" err="1"/>
              <a:t>Mashable</a:t>
            </a:r>
            <a:r>
              <a:rPr lang="en-US" altLang="en-US" sz="900" dirty="0"/>
              <a:t>, May 2012 and The Future Journalism Project, January 2011</a:t>
            </a:r>
          </a:p>
        </p:txBody>
      </p:sp>
      <p:pic>
        <p:nvPicPr>
          <p:cNvPr id="40969" name="Picture 8" descr="http://www.ivillage.ca/sites/default/files/imagecache/preganancy_article_main/babymag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927131" y="2362201"/>
            <a:ext cx="1216869" cy="930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0" name="Picture 70" descr="http://upload.wikimedia.org/wikipedia/commons/d/dc/Cuddling_with_multiple_devices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1208" y="5095971"/>
            <a:ext cx="1219099" cy="91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1" name="Picture 32" descr="http://10rate.com/wp-content/uploads/2012/03/kids-tablets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9764" y="3309767"/>
            <a:ext cx="1258244" cy="91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2" name="Picture 40" descr="http://www.intramed.net/userfiles/2013/images/ni%C3%83%C2%B1o_smartphone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28009" y="3293103"/>
            <a:ext cx="1276683" cy="91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3" name="Picture 42" descr="http://goodereader.s3.amazonaws.com/blog/uploads/images/kid.jpe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04691" y="3293103"/>
            <a:ext cx="1345557" cy="91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4" name="Picture 44" descr="http://www.techienews.co.uk/wp-content/uploads/2013/10/kids-tablets.jp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9833" y="4207342"/>
            <a:ext cx="1374923" cy="91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5" name="Picture 62" descr="http://www.anthonyteacher.com/wp-content/uploads/2013/09/digital-native-def.jp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74755" y="4207199"/>
            <a:ext cx="1191987" cy="91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6" name="Picture 68" descr="http://newmedialanguage.files.wordpress.com/2011/03/6a00d8341c007953ef010536dbd77d970b-800wi.jp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50248" y="3293103"/>
            <a:ext cx="1376993" cy="91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7" name="Picture 16" descr="http://assets.gearlive.com/blogimages/gallery/peewee-pivot-tablet/peeweepc-pivot-tablet-5_medium.jpg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3" y="3309767"/>
            <a:ext cx="1369105" cy="91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8" name="Picture 18" descr="http://cdn2.ubergizmo.com/wp-content/uploads/2012/03/kids-tablets.jpg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66742" y="4207342"/>
            <a:ext cx="1226425" cy="91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9" name="Picture 20" descr="http://blog.mobatia.com/wp-content/uploads/2013/10/children-using-tablet.jpg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891" y="4224006"/>
            <a:ext cx="1371486" cy="91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0" name="Picture 22" descr="http://www.foodafactoflife.org.uk/attachments/c295245a-3443-4176d1251bb1.jp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2205" y="3309767"/>
            <a:ext cx="1377559" cy="91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1" name="Picture 58" descr="http://thedailyneuron.com/wp-content/uploads/2013/10/Checking-Smartphones.jpg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36715" y="2378865"/>
            <a:ext cx="1490528" cy="91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2" name="Picture 4" descr="http://nbclatino.files.wordpress.com/2012/11/155124579.jpg?w=640&amp;h=480&amp;crop=1"/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3704" y="2396518"/>
            <a:ext cx="1219099" cy="91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3" name="Picture 12" descr="http://www.retail-week.com/pictures/636xAny/7/2/3/1285723_NFC_PhoneTap-smartphone.jpg"/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588" y="2362200"/>
            <a:ext cx="1371486" cy="948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4" name="Picture 14" descr="http://static.ibnlive.in.com/ibnlive/pix/sitepix/02_2012/kids-tablets-170212.jpg"/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7833" y="2378865"/>
            <a:ext cx="1371486" cy="91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5" name="Picture 26" descr="http://www.tabletpctalk.com/reviews/pic1%20(Small).jpg"/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3" y="5106026"/>
            <a:ext cx="1370415" cy="91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6" name="Picture 28" descr="http://tablets-textbooks.procon.org/files/ipadclassroom1.jpg"/>
          <p:cNvPicPr>
            <a:picLocks noChangeAspect="1" noChangeArrowheads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91377" y="5106026"/>
            <a:ext cx="1325876" cy="91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7" name="Picture 30" descr="http://www.ayhangulen.com/wp-content/uploads/2013/11/flickr-kids-tablets.jp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781" y="5121437"/>
            <a:ext cx="1667296" cy="91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8" name="Picture 34" descr="http://cdn.24.co.za/files/Cms/General/d/1966/d06154ad839b4cfc87155ec67b504841.jpg"/>
          <p:cNvPicPr>
            <a:picLocks noChangeAspect="1" noChangeArrowheads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89085" y="4207199"/>
            <a:ext cx="1426140" cy="91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9" name="Picture 36" descr="http://katedrarajawen.blogdetik.com/files/2013/07/d0c6373fbc1685d649bead36d6d045ab_child-with-blackberry-picture1.jpg"/>
          <p:cNvPicPr>
            <a:picLocks noChangeAspect="1" noChangeArrowheads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27241" y="3292960"/>
            <a:ext cx="1137947" cy="91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0" name="Picture 38" descr="http://i.dailymail.co.uk/i/pix/2013/05/08/article-0-19ADABA3000005DC-934_634x383.jp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253" y="5121437"/>
            <a:ext cx="1513528" cy="91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1" name="Picture 48" descr="http://assets.nydailynews.com/polopoly_fs/1.1054448!/img/httpImage/image.jpg_gen/derivatives/article_1200/shutterstock-83-29f6f085501-original-web.jpg"/>
          <p:cNvPicPr>
            <a:picLocks noChangeAspect="1" noChangeArrowheads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3" y="4218579"/>
            <a:ext cx="1219099" cy="902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2" name="Picture 56" descr="http://cultureby.com/wp-content/uploads/2010/10/Berkman-image-Molly-was-a-digital-native-300x169.png"/>
          <p:cNvPicPr>
            <a:picLocks noChangeAspect="1" noChangeArrowheads="1"/>
          </p:cNvPicPr>
          <p:nvPr/>
        </p:nvPicPr>
        <p:blipFill rotWithShape="1"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986335" y="5095971"/>
            <a:ext cx="1157665" cy="898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3" name="Picture 66" descr="http://creativestarlearning.co.uk/wp-content/uploads/2013/10/Teenagers-ICT.jpg"/>
          <p:cNvPicPr>
            <a:picLocks noChangeAspect="1" noChangeArrowheads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18571" y="2378865"/>
            <a:ext cx="1218143" cy="91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4" name="Picture 60" descr="http://screenmediadaily.com/wp-content/uploads/2013/04/digital_natives_2.jpg"/>
          <p:cNvPicPr>
            <a:picLocks noChangeAspect="1" noChangeArrowheads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93167" y="4207342"/>
            <a:ext cx="1372022" cy="91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5" name="Picture 2"/>
          <p:cNvPicPr>
            <a:picLocks noChangeAspect="1" noChangeArrowheads="1"/>
          </p:cNvPicPr>
          <p:nvPr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98077" y="5106026"/>
            <a:ext cx="1187985" cy="91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6" name="Picture 2"/>
          <p:cNvPicPr>
            <a:picLocks noChangeAspect="1" noChangeArrowheads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89085" y="2378721"/>
            <a:ext cx="1372638" cy="93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EE233058-C80F-40C4-BE87-C7BECF9DB42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0" y="5695950"/>
            <a:ext cx="9121775" cy="10096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b="1" u="sng" dirty="0" smtClean="0">
                <a:cs typeface="Arial" pitchFamily="34" charset="0"/>
              </a:rPr>
              <a:t>50%</a:t>
            </a:r>
            <a:r>
              <a:rPr lang="en-US" sz="3200" b="1" dirty="0" smtClean="0">
                <a:cs typeface="Arial" pitchFamily="34" charset="0"/>
              </a:rPr>
              <a:t> </a:t>
            </a:r>
            <a:r>
              <a:rPr lang="en-US" sz="3200" b="1" dirty="0">
                <a:cs typeface="Arial" pitchFamily="34" charset="0"/>
              </a:rPr>
              <a:t>of </a:t>
            </a:r>
            <a:r>
              <a:rPr lang="en-US" sz="3200" b="1" dirty="0" smtClean="0">
                <a:cs typeface="Arial" pitchFamily="34" charset="0"/>
              </a:rPr>
              <a:t>children 2-5 in the U.S. are multicultural </a:t>
            </a:r>
            <a:endParaRPr lang="en-US" sz="3200" b="1" dirty="0">
              <a:cs typeface="Arial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-1589" y="1395413"/>
            <a:ext cx="9144000" cy="111918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b="1" u="sng" dirty="0">
                <a:cs typeface="Arial" pitchFamily="34" charset="0"/>
              </a:rPr>
              <a:t>58%</a:t>
            </a:r>
            <a:r>
              <a:rPr lang="en-US" sz="3200" b="1" dirty="0">
                <a:cs typeface="Arial" pitchFamily="34" charset="0"/>
              </a:rPr>
              <a:t> of children </a:t>
            </a:r>
            <a:r>
              <a:rPr lang="en-US" sz="3200" b="1" dirty="0" smtClean="0">
                <a:cs typeface="Arial" pitchFamily="34" charset="0"/>
              </a:rPr>
              <a:t>2-5 </a:t>
            </a:r>
            <a:r>
              <a:rPr lang="en-US" sz="3200" b="1" dirty="0">
                <a:cs typeface="Arial" pitchFamily="34" charset="0"/>
              </a:rPr>
              <a:t>know how to play a basic computer game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Hispanics and African-Americans Leapfrogging:</a:t>
            </a:r>
            <a:br>
              <a:rPr lang="en-US" dirty="0" smtClean="0"/>
            </a:br>
            <a:r>
              <a:rPr lang="en-US" dirty="0" smtClean="0"/>
              <a:t>From Laggards to Pioneers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04800" y="2547280"/>
            <a:ext cx="8534400" cy="3028137"/>
            <a:chOff x="152400" y="1600200"/>
            <a:chExt cx="8839200" cy="408997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464" b="20584"/>
            <a:stretch/>
          </p:blipFill>
          <p:spPr>
            <a:xfrm>
              <a:off x="152400" y="1600200"/>
              <a:ext cx="8839200" cy="358689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28600" y="5117068"/>
              <a:ext cx="1447800" cy="457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Pioneers</a:t>
              </a:r>
              <a:endParaRPr lang="en-US" sz="16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95400" y="5105400"/>
              <a:ext cx="1447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Early </a:t>
              </a:r>
              <a:br>
                <a:rPr lang="en-US" sz="1600" b="1" dirty="0" smtClean="0"/>
              </a:br>
              <a:r>
                <a:rPr lang="en-US" sz="1600" b="1" dirty="0" smtClean="0"/>
                <a:t>Adopters</a:t>
              </a:r>
              <a:endParaRPr lang="en-US" sz="16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819400" y="5105400"/>
              <a:ext cx="1447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Early </a:t>
              </a:r>
              <a:br>
                <a:rPr lang="en-US" sz="1600" b="1" dirty="0" smtClean="0"/>
              </a:br>
              <a:r>
                <a:rPr lang="en-US" sz="1600" b="1" dirty="0" smtClean="0"/>
                <a:t>Majority</a:t>
              </a:r>
              <a:endParaRPr lang="en-US" sz="16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876800" y="5105400"/>
              <a:ext cx="1447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Late</a:t>
              </a:r>
              <a:br>
                <a:rPr lang="en-US" sz="1600" b="1" dirty="0" smtClean="0"/>
              </a:br>
              <a:r>
                <a:rPr lang="en-US" sz="1600" b="1" dirty="0" smtClean="0"/>
                <a:t>Majority</a:t>
              </a:r>
              <a:endParaRPr lang="en-US" sz="1600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858000" y="5105400"/>
              <a:ext cx="1447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Laggards</a:t>
              </a:r>
              <a:endParaRPr lang="en-US" sz="1600" b="1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728594" y="2375770"/>
            <a:ext cx="548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Technology Adoption Lifecycle</a:t>
            </a:r>
            <a:endParaRPr lang="en-US" sz="2000" b="1" dirty="0"/>
          </a:p>
        </p:txBody>
      </p:sp>
      <p:grpSp>
        <p:nvGrpSpPr>
          <p:cNvPr id="29" name="Group 28"/>
          <p:cNvGrpSpPr/>
          <p:nvPr/>
        </p:nvGrpSpPr>
        <p:grpSpPr>
          <a:xfrm>
            <a:off x="228600" y="5523164"/>
            <a:ext cx="1485900" cy="877636"/>
            <a:chOff x="7138965" y="5867400"/>
            <a:chExt cx="1166835" cy="715471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2F2F2"/>
                </a:clrFrom>
                <a:clrTo>
                  <a:srgbClr val="F2F2F2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2614" y="5870930"/>
              <a:ext cx="422290" cy="711941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2F2F2"/>
                </a:clrFrom>
                <a:clrTo>
                  <a:srgbClr val="F2F2F2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7455" y="5867401"/>
              <a:ext cx="422290" cy="711941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2F2F2"/>
                </a:clrFrom>
                <a:clrTo>
                  <a:srgbClr val="F2F2F2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3510" y="5867400"/>
              <a:ext cx="422290" cy="711941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2F2F2"/>
                </a:clrFrom>
                <a:clrTo>
                  <a:srgbClr val="F2F2F2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8965" y="5870930"/>
              <a:ext cx="422290" cy="711941"/>
            </a:xfrm>
            <a:prstGeom prst="rect">
              <a:avLst/>
            </a:prstGeom>
          </p:spPr>
        </p:pic>
      </p:grpSp>
      <p:sp>
        <p:nvSpPr>
          <p:cNvPr id="35" name="Right Arrow 34"/>
          <p:cNvSpPr/>
          <p:nvPr/>
        </p:nvSpPr>
        <p:spPr>
          <a:xfrm rot="10800000">
            <a:off x="1895736" y="5747680"/>
            <a:ext cx="5267064" cy="482230"/>
          </a:xfrm>
          <a:prstGeom prst="rightArrow">
            <a:avLst/>
          </a:prstGeom>
          <a:solidFill>
            <a:schemeClr val="tx2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214994" y="3309280"/>
            <a:ext cx="2005206" cy="1600200"/>
            <a:chOff x="7214994" y="3124200"/>
            <a:chExt cx="2005206" cy="1600200"/>
          </a:xfrm>
        </p:grpSpPr>
        <p:sp>
          <p:nvSpPr>
            <p:cNvPr id="27" name="TextBox 26"/>
            <p:cNvSpPr txBox="1"/>
            <p:nvPr/>
          </p:nvSpPr>
          <p:spPr>
            <a:xfrm>
              <a:off x="7524353" y="3124200"/>
              <a:ext cx="13128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/>
                <a:t>1980</a:t>
              </a:r>
              <a:endParaRPr lang="en-US" sz="2800" b="1" dirty="0"/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2F2F2"/>
                </a:clrFrom>
                <a:clrTo>
                  <a:srgbClr val="F2F2F2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52" b="15929"/>
            <a:stretch/>
          </p:blipFill>
          <p:spPr>
            <a:xfrm>
              <a:off x="7214994" y="3750420"/>
              <a:ext cx="2005206" cy="973980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7574866" y="3557175"/>
              <a:ext cx="12676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Computer</a:t>
              </a:r>
              <a:endParaRPr lang="en-US" sz="1600" b="1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28600" y="3385480"/>
            <a:ext cx="1312855" cy="1590839"/>
            <a:chOff x="228600" y="3161342"/>
            <a:chExt cx="1312855" cy="1590839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2F2F2"/>
                </a:clrFrom>
                <a:clrTo>
                  <a:srgbClr val="F2F2F2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3984274"/>
              <a:ext cx="474748" cy="746034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2F2F2"/>
                </a:clrFrom>
                <a:clrTo>
                  <a:srgbClr val="F2F2F2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51902" y="3900175"/>
              <a:ext cx="789781" cy="914232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236290" y="3733800"/>
              <a:ext cx="12676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Mobile</a:t>
              </a:r>
              <a:endParaRPr lang="en-US" sz="1600" b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28600" y="3161342"/>
              <a:ext cx="13128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/>
                <a:t>2020</a:t>
              </a:r>
              <a:endParaRPr lang="en-US" sz="2800" b="1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7214994" y="5523164"/>
            <a:ext cx="1485900" cy="877636"/>
            <a:chOff x="7138965" y="5867400"/>
            <a:chExt cx="1166835" cy="715471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2F2F2"/>
                </a:clrFrom>
                <a:clrTo>
                  <a:srgbClr val="F2F2F2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2614" y="5870930"/>
              <a:ext cx="422290" cy="711941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2F2F2"/>
                </a:clrFrom>
                <a:clrTo>
                  <a:srgbClr val="F2F2F2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7455" y="5867401"/>
              <a:ext cx="422290" cy="711941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2F2F2"/>
                </a:clrFrom>
                <a:clrTo>
                  <a:srgbClr val="F2F2F2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3510" y="5867400"/>
              <a:ext cx="422290" cy="711941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2F2F2"/>
                </a:clrFrom>
                <a:clrTo>
                  <a:srgbClr val="F2F2F2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8965" y="5870930"/>
              <a:ext cx="422290" cy="711941"/>
            </a:xfrm>
            <a:prstGeom prst="rect">
              <a:avLst/>
            </a:prstGeom>
          </p:spPr>
        </p:pic>
      </p:grpSp>
      <p:sp>
        <p:nvSpPr>
          <p:cNvPr id="46" name="Rectangle 45"/>
          <p:cNvSpPr/>
          <p:nvPr/>
        </p:nvSpPr>
        <p:spPr>
          <a:xfrm>
            <a:off x="0" y="1371600"/>
            <a:ext cx="9144000" cy="762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Technology Leapfrogging: </a:t>
            </a:r>
            <a:r>
              <a:rPr lang="en-US" i="1" dirty="0">
                <a:solidFill>
                  <a:schemeClr val="bg1"/>
                </a:solidFill>
              </a:rPr>
              <a:t>P</a:t>
            </a:r>
            <a:r>
              <a:rPr lang="en-US" i="1" dirty="0" smtClean="0">
                <a:solidFill>
                  <a:schemeClr val="bg1"/>
                </a:solidFill>
              </a:rPr>
              <a:t>rocess </a:t>
            </a:r>
            <a:r>
              <a:rPr lang="en-US" i="1" dirty="0">
                <a:solidFill>
                  <a:schemeClr val="bg1"/>
                </a:solidFill>
              </a:rPr>
              <a:t>in which a population adopts a new technological innovation without ever having adopted the </a:t>
            </a:r>
            <a:r>
              <a:rPr lang="en-US" i="1" dirty="0" smtClean="0">
                <a:solidFill>
                  <a:schemeClr val="bg1"/>
                </a:solidFill>
              </a:rPr>
              <a:t>“preceding” technology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47" name="TextBox 18"/>
          <p:cNvSpPr txBox="1">
            <a:spLocks noChangeArrowheads="1"/>
          </p:cNvSpPr>
          <p:nvPr/>
        </p:nvSpPr>
        <p:spPr bwMode="auto">
          <a:xfrm>
            <a:off x="-1" y="6629400"/>
            <a:ext cx="495300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900" dirty="0"/>
              <a:t>Source: </a:t>
            </a:r>
            <a:r>
              <a:rPr lang="en-US" sz="900" i="1" dirty="0" smtClean="0"/>
              <a:t>Mobile Leapfrogging and Digital Device Policy</a:t>
            </a:r>
            <a:r>
              <a:rPr lang="en-US" sz="900" dirty="0" smtClean="0"/>
              <a:t>, April 2013</a:t>
            </a:r>
            <a:endParaRPr lang="en-US" sz="9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153400" y="6477000"/>
            <a:ext cx="762000" cy="365760"/>
          </a:xfrm>
          <a:prstGeom prst="rect">
            <a:avLst/>
          </a:prstGeom>
        </p:spPr>
        <p:txBody>
          <a:bodyPr/>
          <a:lstStyle/>
          <a:p>
            <a:fld id="{2820D967-101B-42BC-A52B-7DD712104C8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20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en-US" dirty="0" smtClean="0"/>
              <a:t>Acculturation and Age Are Key Drivers of Smartphone Adoption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153400" y="6477000"/>
            <a:ext cx="762000" cy="365760"/>
          </a:xfrm>
          <a:prstGeom prst="rect">
            <a:avLst/>
          </a:prstGeom>
        </p:spPr>
        <p:txBody>
          <a:bodyPr/>
          <a:lstStyle/>
          <a:p>
            <a:fld id="{2820D967-101B-42BC-A52B-7DD712104C8D}" type="slidenum">
              <a:rPr lang="en-US" smtClean="0"/>
              <a:t>28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800" y="1447800"/>
            <a:ext cx="853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2014 Hispanic Penetration of Digital Devices</a:t>
            </a:r>
            <a:endParaRPr lang="en-US" sz="2800" b="1" dirty="0"/>
          </a:p>
        </p:txBody>
      </p:sp>
      <p:sp>
        <p:nvSpPr>
          <p:cNvPr id="7" name="TextBox 18"/>
          <p:cNvSpPr txBox="1">
            <a:spLocks noChangeArrowheads="1"/>
          </p:cNvSpPr>
          <p:nvPr/>
        </p:nvSpPr>
        <p:spPr bwMode="auto">
          <a:xfrm>
            <a:off x="-1" y="6611779"/>
            <a:ext cx="495300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900" dirty="0"/>
              <a:t>Source: </a:t>
            </a:r>
            <a:r>
              <a:rPr lang="en-US" sz="900" dirty="0" smtClean="0"/>
              <a:t>Simmons NHCS (Winter 2014)</a:t>
            </a:r>
            <a:endParaRPr lang="en-US" sz="9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572000" y="1981200"/>
            <a:ext cx="0" cy="4419600"/>
          </a:xfrm>
          <a:prstGeom prst="line">
            <a:avLst/>
          </a:prstGeom>
          <a:ln w="28575">
            <a:solidFill>
              <a:schemeClr val="accent5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5914572"/>
            <a:ext cx="9144000" cy="65651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Hispanic millennials are </a:t>
            </a:r>
            <a:r>
              <a:rPr lang="en-US" b="1" i="1" dirty="0" smtClean="0">
                <a:solidFill>
                  <a:schemeClr val="bg1"/>
                </a:solidFill>
              </a:rPr>
              <a:t>much more likely</a:t>
            </a:r>
            <a:r>
              <a:rPr lang="en-US" dirty="0" smtClean="0">
                <a:solidFill>
                  <a:schemeClr val="bg1"/>
                </a:solidFill>
              </a:rPr>
              <a:t> than Hispanic non-</a:t>
            </a:r>
            <a:r>
              <a:rPr lang="en-US" dirty="0" err="1" smtClean="0">
                <a:solidFill>
                  <a:schemeClr val="bg1"/>
                </a:solidFill>
              </a:rPr>
              <a:t>millennials</a:t>
            </a:r>
            <a:r>
              <a:rPr lang="en-US" dirty="0" smtClean="0">
                <a:solidFill>
                  <a:schemeClr val="bg1"/>
                </a:solidFill>
              </a:rPr>
              <a:t> to own a smartphone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324600" y="2895600"/>
            <a:ext cx="2514600" cy="2647506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accent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676400" y="2895599"/>
            <a:ext cx="2667000" cy="2647506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accent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724400" y="2133600"/>
            <a:ext cx="762000" cy="366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Age: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1618" y="2133600"/>
            <a:ext cx="1905000" cy="3664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Acculturation:</a:t>
            </a:r>
          </a:p>
        </p:txBody>
      </p:sp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0438868"/>
              </p:ext>
            </p:extLst>
          </p:nvPr>
        </p:nvGraphicFramePr>
        <p:xfrm>
          <a:off x="43542" y="2427516"/>
          <a:ext cx="4572000" cy="35021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2" name="Chart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2780852"/>
              </p:ext>
            </p:extLst>
          </p:nvPr>
        </p:nvGraphicFramePr>
        <p:xfrm>
          <a:off x="4572000" y="2427516"/>
          <a:ext cx="4572000" cy="35021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0241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Isosceles Triangle 28"/>
          <p:cNvSpPr/>
          <p:nvPr/>
        </p:nvSpPr>
        <p:spPr>
          <a:xfrm rot="19217953">
            <a:off x="831942" y="739297"/>
            <a:ext cx="7555727" cy="8585899"/>
          </a:xfrm>
          <a:custGeom>
            <a:avLst/>
            <a:gdLst/>
            <a:ahLst/>
            <a:cxnLst/>
            <a:rect l="l" t="t" r="r" b="b"/>
            <a:pathLst>
              <a:path w="6739357" h="8062900">
                <a:moveTo>
                  <a:pt x="1940631" y="0"/>
                </a:moveTo>
                <a:lnTo>
                  <a:pt x="3593286" y="3685975"/>
                </a:lnTo>
                <a:lnTo>
                  <a:pt x="6739357" y="6297966"/>
                </a:lnTo>
                <a:lnTo>
                  <a:pt x="5274039" y="8062900"/>
                </a:lnTo>
                <a:lnTo>
                  <a:pt x="2165392" y="5481980"/>
                </a:lnTo>
                <a:lnTo>
                  <a:pt x="775765" y="4328257"/>
                </a:lnTo>
                <a:lnTo>
                  <a:pt x="210441" y="3858903"/>
                </a:lnTo>
                <a:lnTo>
                  <a:pt x="0" y="3684186"/>
                </a:lnTo>
                <a:lnTo>
                  <a:pt x="627833" y="2927978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Hispanics Have Strong Social Media Across the Acculturation Spectrum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A65DCF-EA96-45F8-8E61-532E2E7D7E2B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87375" y="3135313"/>
            <a:ext cx="2871788" cy="1238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9600" b="1" spc="-150" dirty="0" smtClean="0">
                <a:solidFill>
                  <a:schemeClr val="tx1"/>
                </a:solidFill>
                <a:cs typeface="Arial" pitchFamily="34" charset="0"/>
              </a:rPr>
              <a:t>80%</a:t>
            </a:r>
            <a:endParaRPr lang="en-US" sz="9600" b="1" spc="-15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53013" y="3135313"/>
            <a:ext cx="2871787" cy="1238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9600" b="1" spc="-150" dirty="0" smtClean="0">
                <a:solidFill>
                  <a:schemeClr val="tx1"/>
                </a:solidFill>
                <a:cs typeface="Arial" pitchFamily="34" charset="0"/>
              </a:rPr>
              <a:t>79%</a:t>
            </a:r>
            <a:endParaRPr lang="en-US" sz="9600" b="1" spc="-15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192338"/>
            <a:ext cx="9158288" cy="79533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2425" y="2192338"/>
            <a:ext cx="3517900" cy="795337"/>
          </a:xfrm>
          <a:prstGeom prst="rect">
            <a:avLst/>
          </a:prstGeom>
          <a:solidFill>
            <a:schemeClr val="accent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4800" b="1" spc="-150" dirty="0">
                <a:solidFill>
                  <a:schemeClr val="bg1"/>
                </a:solidFill>
                <a:cs typeface="Arial" pitchFamily="34" charset="0"/>
              </a:rPr>
              <a:t>Hispanic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37125" y="2192338"/>
            <a:ext cx="3979863" cy="795337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4800" b="1" spc="-150" dirty="0">
                <a:solidFill>
                  <a:schemeClr val="bg1"/>
                </a:solidFill>
                <a:cs typeface="Arial" pitchFamily="34" charset="0"/>
              </a:rPr>
              <a:t>Non-Hispanic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1411288"/>
            <a:ext cx="9158288" cy="4667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13" name="TextBox 7"/>
          <p:cNvSpPr txBox="1">
            <a:spLocks noChangeArrowheads="1"/>
          </p:cNvSpPr>
          <p:nvPr/>
        </p:nvSpPr>
        <p:spPr bwMode="auto">
          <a:xfrm>
            <a:off x="0" y="1422400"/>
            <a:ext cx="91313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̶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 smtClean="0">
                <a:solidFill>
                  <a:schemeClr val="bg1"/>
                </a:solidFill>
              </a:rPr>
              <a:t>Likelihood of Being a Social Media User </a:t>
            </a:r>
            <a:r>
              <a:rPr lang="en-US" altLang="en-US" b="1" dirty="0">
                <a:solidFill>
                  <a:schemeClr val="bg1"/>
                </a:solidFill>
              </a:rPr>
              <a:t>(</a:t>
            </a:r>
            <a:r>
              <a:rPr lang="en-US" altLang="en-US" b="1" dirty="0" smtClean="0">
                <a:solidFill>
                  <a:schemeClr val="bg1"/>
                </a:solidFill>
              </a:rPr>
              <a:t>2014)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0" y="1404938"/>
            <a:ext cx="9144000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241425" y="4564063"/>
            <a:ext cx="1771650" cy="869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5400" b="1" spc="-150" dirty="0" smtClean="0">
                <a:solidFill>
                  <a:schemeClr val="tx1"/>
                </a:solidFill>
                <a:cs typeface="Arial" pitchFamily="34" charset="0"/>
              </a:rPr>
              <a:t>82%</a:t>
            </a:r>
            <a:endParaRPr lang="en-US" sz="5400" b="1" spc="-15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476375" y="5234056"/>
            <a:ext cx="1771650" cy="869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5400" b="1" spc="-150" dirty="0" smtClean="0">
                <a:solidFill>
                  <a:schemeClr val="tx1"/>
                </a:solidFill>
                <a:cs typeface="Arial" pitchFamily="34" charset="0"/>
              </a:rPr>
              <a:t>82%</a:t>
            </a:r>
            <a:endParaRPr lang="en-US" sz="5400" b="1" spc="-15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78125" y="4704053"/>
            <a:ext cx="1752600" cy="306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dirty="0" smtClean="0">
                <a:solidFill>
                  <a:schemeClr val="tx1"/>
                </a:solidFill>
                <a:cs typeface="Arial" pitchFamily="34" charset="0"/>
              </a:rPr>
              <a:t>Acculturated</a:t>
            </a:r>
            <a:endParaRPr lang="en-US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013075" y="5384795"/>
            <a:ext cx="1752600" cy="306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dirty="0" smtClean="0">
                <a:solidFill>
                  <a:schemeClr val="tx1"/>
                </a:solidFill>
                <a:cs typeface="Arial" pitchFamily="34" charset="0"/>
              </a:rPr>
              <a:t>Bicultural</a:t>
            </a:r>
            <a:endParaRPr lang="en-US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661680" y="5904050"/>
            <a:ext cx="1771650" cy="869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5400" b="1" spc="-150" dirty="0" smtClean="0">
                <a:solidFill>
                  <a:schemeClr val="tx1"/>
                </a:solidFill>
                <a:cs typeface="Arial" pitchFamily="34" charset="0"/>
              </a:rPr>
              <a:t>74%</a:t>
            </a:r>
            <a:endParaRPr lang="en-US" sz="5400" b="1" spc="-15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198380" y="5989701"/>
            <a:ext cx="1752600" cy="306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dirty="0" smtClean="0">
                <a:solidFill>
                  <a:schemeClr val="tx1"/>
                </a:solidFill>
                <a:cs typeface="Arial" pitchFamily="34" charset="0"/>
              </a:rPr>
              <a:t>Unacculturated</a:t>
            </a:r>
            <a:endParaRPr lang="en-US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310956" y="5010911"/>
            <a:ext cx="3606032" cy="622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Favorable demographics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310956" y="5653120"/>
            <a:ext cx="3606032" cy="622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Allows for individual cultural expression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789466" y="4705144"/>
            <a:ext cx="1699439" cy="3752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u="sng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Driven by:</a:t>
            </a:r>
          </a:p>
        </p:txBody>
      </p:sp>
      <p:sp>
        <p:nvSpPr>
          <p:cNvPr id="36" name="Oval 35"/>
          <p:cNvSpPr/>
          <p:nvPr/>
        </p:nvSpPr>
        <p:spPr>
          <a:xfrm>
            <a:off x="5134073" y="5246639"/>
            <a:ext cx="150739" cy="1507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5134073" y="5744367"/>
            <a:ext cx="150739" cy="1507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-28576" y="6612409"/>
            <a:ext cx="667702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Source: Simmons NHCS (Winter 2014)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3414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3F4C3-5586-4AA1-9F61-9FCF111EA679}" type="slidenum">
              <a:rPr lang="en-US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1638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Today’s Three Sections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538288"/>
            <a:ext cx="9144000" cy="157956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4800" b="1" dirty="0">
                <a:solidFill>
                  <a:schemeClr val="bg1"/>
                </a:solidFill>
                <a:cs typeface="Arial" pitchFamily="34" charset="0"/>
              </a:rPr>
              <a:t>In </a:t>
            </a:r>
            <a:r>
              <a:rPr lang="en-US" sz="4800" b="1" dirty="0" smtClean="0">
                <a:solidFill>
                  <a:schemeClr val="bg1"/>
                </a:solidFill>
                <a:cs typeface="Arial" pitchFamily="34" charset="0"/>
              </a:rPr>
              <a:t>Language </a:t>
            </a:r>
            <a:r>
              <a:rPr lang="en-US" sz="4800" b="1" dirty="0">
                <a:solidFill>
                  <a:schemeClr val="bg1"/>
                </a:solidFill>
                <a:cs typeface="Arial" pitchFamily="34" charset="0"/>
                <a:sym typeface="Wingdings" panose="05000000000000000000" pitchFamily="2" charset="2"/>
              </a:rPr>
              <a:t>≈</a:t>
            </a:r>
            <a:endParaRPr lang="en-US" sz="4800" b="1" dirty="0" smtClean="0">
              <a:solidFill>
                <a:schemeClr val="bg1"/>
              </a:solidFill>
              <a:cs typeface="Arial" pitchFamily="34" charset="0"/>
            </a:endParaRPr>
          </a:p>
          <a:p>
            <a:pPr>
              <a:defRPr/>
            </a:pPr>
            <a:r>
              <a:rPr lang="en-US" sz="4800" b="1" dirty="0" smtClean="0">
                <a:solidFill>
                  <a:schemeClr val="bg1"/>
                </a:solidFill>
                <a:cs typeface="Arial" pitchFamily="34" charset="0"/>
              </a:rPr>
              <a:t>In Culture</a:t>
            </a:r>
            <a:endParaRPr 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3117850"/>
            <a:ext cx="9144000" cy="15795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4800" b="1" dirty="0">
                <a:solidFill>
                  <a:schemeClr val="bg1"/>
                </a:solidFill>
                <a:cs typeface="Arial" pitchFamily="34" charset="0"/>
              </a:rPr>
              <a:t>Media Landscape: </a:t>
            </a:r>
          </a:p>
          <a:p>
            <a:pPr>
              <a:defRPr/>
            </a:pPr>
            <a:r>
              <a:rPr lang="en-US" sz="4800" b="1" dirty="0">
                <a:solidFill>
                  <a:schemeClr val="bg1"/>
                </a:solidFill>
                <a:cs typeface="Arial" pitchFamily="34" charset="0"/>
              </a:rPr>
              <a:t>Traditional Media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697413"/>
            <a:ext cx="9144000" cy="15779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4800" b="1" dirty="0">
                <a:solidFill>
                  <a:schemeClr val="bg1"/>
                </a:solidFill>
                <a:cs typeface="Arial" pitchFamily="34" charset="0"/>
              </a:rPr>
              <a:t>Media Landscape: </a:t>
            </a:r>
          </a:p>
          <a:p>
            <a:pPr>
              <a:defRPr/>
            </a:pPr>
            <a:r>
              <a:rPr lang="en-US" sz="4800" b="1" dirty="0">
                <a:solidFill>
                  <a:schemeClr val="bg1"/>
                </a:solidFill>
                <a:cs typeface="Arial" pitchFamily="34" charset="0"/>
              </a:rPr>
              <a:t>New Media</a:t>
            </a:r>
          </a:p>
        </p:txBody>
      </p:sp>
      <p:pic>
        <p:nvPicPr>
          <p:cNvPr id="13" name="Picture 8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59167" y="1538288"/>
            <a:ext cx="2084833" cy="1563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59167" y="3132392"/>
            <a:ext cx="2084832" cy="1563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8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61200" y="4713289"/>
            <a:ext cx="2082800" cy="156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Straight Connector 11"/>
          <p:cNvCxnSpPr/>
          <p:nvPr/>
        </p:nvCxnSpPr>
        <p:spPr>
          <a:xfrm flipV="1">
            <a:off x="7046480" y="1538288"/>
            <a:ext cx="0" cy="4745037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3127375"/>
            <a:ext cx="9144000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0" y="4696016"/>
            <a:ext cx="9144000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236EE6-7077-42CB-B50D-5462DFC2E824}" type="slidenum">
              <a:rPr lang="en-US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4198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Hispanics Are Near Parity For Many Social Media Platforms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91" y="3112673"/>
            <a:ext cx="731520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91" y="4012556"/>
            <a:ext cx="731520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91" y="5837935"/>
            <a:ext cx="731520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0" name="Picture 6" descr="http://buttebusinessresources.com/sites/default/files/images/Pinteres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71" y="4887924"/>
            <a:ext cx="822960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654768" y="2991445"/>
            <a:ext cx="1787236" cy="888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55%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900056" y="2991445"/>
            <a:ext cx="1787236" cy="888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58%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654768" y="3948326"/>
            <a:ext cx="1787236" cy="888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8%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900056" y="3948326"/>
            <a:ext cx="1787236" cy="888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9%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54768" y="4905207"/>
            <a:ext cx="1787236" cy="888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8%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900056" y="4905207"/>
            <a:ext cx="1787236" cy="888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13%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654768" y="5862087"/>
            <a:ext cx="1787236" cy="888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3%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00056" y="5862087"/>
            <a:ext cx="1787236" cy="888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10%</a:t>
            </a:r>
          </a:p>
        </p:txBody>
      </p:sp>
      <p:sp>
        <p:nvSpPr>
          <p:cNvPr id="48" name="Rectangle 47"/>
          <p:cNvSpPr/>
          <p:nvPr/>
        </p:nvSpPr>
        <p:spPr>
          <a:xfrm>
            <a:off x="0" y="1411288"/>
            <a:ext cx="9158288" cy="4667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49" name="TextBox 7"/>
          <p:cNvSpPr txBox="1">
            <a:spLocks noChangeArrowheads="1"/>
          </p:cNvSpPr>
          <p:nvPr/>
        </p:nvSpPr>
        <p:spPr bwMode="auto">
          <a:xfrm>
            <a:off x="0" y="1422400"/>
            <a:ext cx="91313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̶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 smtClean="0">
                <a:solidFill>
                  <a:schemeClr val="bg1"/>
                </a:solidFill>
              </a:rPr>
              <a:t>Social Media Platform Use Last 30 Days (2014)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>
            <a:off x="0" y="1404938"/>
            <a:ext cx="9144000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0" y="2192338"/>
            <a:ext cx="9158288" cy="57857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419233" y="2192338"/>
            <a:ext cx="2008407" cy="578571"/>
          </a:xfrm>
          <a:prstGeom prst="rect">
            <a:avLst/>
          </a:prstGeom>
          <a:solidFill>
            <a:schemeClr val="accent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spc="-150" dirty="0">
                <a:solidFill>
                  <a:schemeClr val="bg1"/>
                </a:solidFill>
                <a:cs typeface="Arial" pitchFamily="34" charset="0"/>
              </a:rPr>
              <a:t>Hispanic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643746" y="2192338"/>
            <a:ext cx="2272146" cy="578571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spc="-150" dirty="0">
                <a:solidFill>
                  <a:schemeClr val="bg1"/>
                </a:solidFill>
                <a:cs typeface="Arial" pitchFamily="34" charset="0"/>
              </a:rPr>
              <a:t>Non-Hispanic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206838" y="3154238"/>
            <a:ext cx="2757055" cy="586491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Performs strongly across </a:t>
            </a:r>
            <a:r>
              <a:rPr lang="en-US" u="sng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all acculturation levels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206838" y="4116023"/>
            <a:ext cx="2757055" cy="586491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Penetration strongest with </a:t>
            </a:r>
            <a:r>
              <a:rPr lang="en-US" u="sng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bicultural</a:t>
            </a: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Hispanics</a:t>
            </a: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206838" y="5390116"/>
            <a:ext cx="2757055" cy="805628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Perform 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far better </a:t>
            </a:r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with </a:t>
            </a:r>
            <a:r>
              <a:rPr lang="en-US" u="sng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acculturated Hispanics</a:t>
            </a:r>
          </a:p>
        </p:txBody>
      </p:sp>
      <p:sp>
        <p:nvSpPr>
          <p:cNvPr id="54" name="Rectangle 53"/>
          <p:cNvSpPr/>
          <p:nvPr/>
        </p:nvSpPr>
        <p:spPr>
          <a:xfrm>
            <a:off x="6040582" y="3154238"/>
            <a:ext cx="166256" cy="586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040582" y="4116023"/>
            <a:ext cx="166256" cy="586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054437" y="5390116"/>
            <a:ext cx="166256" cy="8056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-28576" y="6612409"/>
            <a:ext cx="667702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Source: Simmons NHCS (Winter 2014)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Media is a Cultural </a:t>
            </a:r>
            <a:r>
              <a:rPr lang="en-US" dirty="0"/>
              <a:t>Experience </a:t>
            </a:r>
            <a:r>
              <a:rPr lang="en-US" dirty="0" smtClean="0"/>
              <a:t>for </a:t>
            </a:r>
            <a:r>
              <a:rPr lang="en-US" dirty="0"/>
              <a:t>Hispanics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A65DCF-EA96-45F8-8E61-532E2E7D7E2B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r="4580"/>
          <a:stretch/>
        </p:blipFill>
        <p:spPr bwMode="auto">
          <a:xfrm>
            <a:off x="0" y="1662546"/>
            <a:ext cx="9163793" cy="4475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0" y="2022764"/>
            <a:ext cx="9144000" cy="14131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1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Hispanics share twice as often 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as non-Hispanics, and those who </a:t>
            </a:r>
            <a:r>
              <a:rPr lang="en-US" sz="3100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do 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share </a:t>
            </a:r>
            <a:r>
              <a:rPr lang="en-US" sz="31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share </a:t>
            </a:r>
            <a:r>
              <a:rPr lang="en-US" sz="3100" b="1" u="sng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5x more</a:t>
            </a:r>
            <a:r>
              <a:rPr lang="en-US" sz="31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4239491"/>
            <a:ext cx="9144000" cy="14131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1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…and the 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topic </a:t>
            </a:r>
            <a:r>
              <a:rPr lang="en-US" sz="31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they are most likely </a:t>
            </a:r>
            <a:r>
              <a:rPr lang="en-US" sz="31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to share about (relative to non-Hispanics): </a:t>
            </a:r>
            <a:r>
              <a:rPr lang="en-US" sz="3100" b="1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Culture and Religion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77301" y="1647598"/>
            <a:ext cx="43539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dirty="0" smtClean="0">
                <a:solidFill>
                  <a:schemeClr val="bg1">
                    <a:lumMod val="85000"/>
                  </a:schemeClr>
                </a:solidFill>
              </a:rPr>
              <a:t>Image Source: </a:t>
            </a:r>
            <a:r>
              <a:rPr lang="en-US" sz="800" dirty="0" err="1" smtClean="0">
                <a:solidFill>
                  <a:schemeClr val="bg1">
                    <a:lumMod val="85000"/>
                  </a:schemeClr>
                </a:solidFill>
              </a:rPr>
              <a:t>greyweed</a:t>
            </a: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 “</a:t>
            </a:r>
            <a:r>
              <a:rPr lang="en-US" sz="800" dirty="0" smtClean="0">
                <a:solidFill>
                  <a:schemeClr val="bg1">
                    <a:lumMod val="85000"/>
                  </a:schemeClr>
                </a:solidFill>
              </a:rPr>
              <a:t>SMM-Jigsaw-Banner” https</a:t>
            </a:r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://www.flickr.com/photos/21986855@N07</a:t>
            </a:r>
            <a:r>
              <a:rPr lang="en-US" sz="800" dirty="0" smtClean="0">
                <a:solidFill>
                  <a:schemeClr val="bg1">
                    <a:lumMod val="85000"/>
                  </a:schemeClr>
                </a:solidFill>
              </a:rPr>
              <a:t>/</a:t>
            </a:r>
            <a:endParaRPr lang="en-US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1385455"/>
            <a:ext cx="9163793" cy="2770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6137886"/>
            <a:ext cx="9163793" cy="13854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0" y="1377189"/>
            <a:ext cx="9144000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59653" y="6555377"/>
            <a:ext cx="46894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Source: </a:t>
            </a:r>
            <a:r>
              <a:rPr lang="en-US" sz="900" dirty="0" err="1" smtClean="0"/>
              <a:t>ShareThis</a:t>
            </a:r>
            <a:r>
              <a:rPr lang="en-US" sz="900" dirty="0" smtClean="0"/>
              <a:t>: Online Sharing Behaviors of Hispanic Consumers 2014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42125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0" y="1509713"/>
            <a:ext cx="9144000" cy="8350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2400" b="1" dirty="0">
              <a:cs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2344738"/>
            <a:ext cx="9144000" cy="13700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ln>
                <a:solidFill>
                  <a:schemeClr val="bg1">
                    <a:lumMod val="85000"/>
                  </a:schemeClr>
                </a:solidFill>
              </a:ln>
              <a:cs typeface="Arial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0" y="3694113"/>
            <a:ext cx="9144000" cy="1371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ln>
                <a:solidFill>
                  <a:schemeClr val="bg1">
                    <a:lumMod val="85000"/>
                  </a:schemeClr>
                </a:solidFill>
              </a:ln>
              <a:cs typeface="Arial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627DD8-C201-48A6-8DB7-5EEBD8F8D7D8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43014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Hispanics and Other Multicultural Consumers Have Leapfrogged to Mobile Devices</a:t>
            </a:r>
          </a:p>
        </p:txBody>
      </p:sp>
      <p:sp>
        <p:nvSpPr>
          <p:cNvPr id="43015" name="TextBox 3"/>
          <p:cNvSpPr txBox="1">
            <a:spLocks noChangeArrowheads="1"/>
          </p:cNvSpPr>
          <p:nvPr/>
        </p:nvSpPr>
        <p:spPr bwMode="auto">
          <a:xfrm>
            <a:off x="122238" y="2479675"/>
            <a:ext cx="29257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̶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/>
              <a:t>Hispanic</a:t>
            </a:r>
          </a:p>
        </p:txBody>
      </p:sp>
      <p:sp>
        <p:nvSpPr>
          <p:cNvPr id="43016" name="TextBox 4"/>
          <p:cNvSpPr txBox="1">
            <a:spLocks noChangeArrowheads="1"/>
          </p:cNvSpPr>
          <p:nvPr/>
        </p:nvSpPr>
        <p:spPr bwMode="auto">
          <a:xfrm>
            <a:off x="122238" y="3843338"/>
            <a:ext cx="29257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̶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/>
              <a:t>NH-Af-Am</a:t>
            </a:r>
          </a:p>
        </p:txBody>
      </p:sp>
      <p:sp>
        <p:nvSpPr>
          <p:cNvPr id="43017" name="TextBox 6"/>
          <p:cNvSpPr txBox="1">
            <a:spLocks noChangeArrowheads="1"/>
          </p:cNvSpPr>
          <p:nvPr/>
        </p:nvSpPr>
        <p:spPr bwMode="auto">
          <a:xfrm>
            <a:off x="122238" y="5291138"/>
            <a:ext cx="29257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̶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/>
              <a:t>NH-White</a:t>
            </a:r>
          </a:p>
        </p:txBody>
      </p:sp>
      <p:sp>
        <p:nvSpPr>
          <p:cNvPr id="9" name="Rectangle 8"/>
          <p:cNvSpPr/>
          <p:nvPr/>
        </p:nvSpPr>
        <p:spPr>
          <a:xfrm>
            <a:off x="3152775" y="2230438"/>
            <a:ext cx="1752600" cy="1206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4800" b="1" dirty="0">
                <a:solidFill>
                  <a:schemeClr val="tx1"/>
                </a:solidFill>
                <a:cs typeface="Arial" pitchFamily="34" charset="0"/>
              </a:rPr>
              <a:t>78%</a:t>
            </a:r>
          </a:p>
        </p:txBody>
      </p:sp>
      <p:sp>
        <p:nvSpPr>
          <p:cNvPr id="10" name="Rectangle 9"/>
          <p:cNvSpPr/>
          <p:nvPr/>
        </p:nvSpPr>
        <p:spPr>
          <a:xfrm>
            <a:off x="5181600" y="2230438"/>
            <a:ext cx="1752600" cy="1206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4800" b="1" dirty="0" smtClean="0">
                <a:solidFill>
                  <a:schemeClr val="tx1"/>
                </a:solidFill>
                <a:cs typeface="Arial" pitchFamily="34" charset="0"/>
              </a:rPr>
              <a:t>61%</a:t>
            </a:r>
            <a:endParaRPr lang="en-US" sz="48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72350" y="2230438"/>
            <a:ext cx="1752600" cy="1206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4800" b="1" dirty="0" smtClean="0">
                <a:solidFill>
                  <a:schemeClr val="tx1"/>
                </a:solidFill>
                <a:cs typeface="Arial" pitchFamily="34" charset="0"/>
              </a:rPr>
              <a:t>24%</a:t>
            </a:r>
            <a:endParaRPr lang="en-US" sz="48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52775" y="5043488"/>
            <a:ext cx="1752600" cy="12049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4800" b="1" dirty="0">
                <a:solidFill>
                  <a:schemeClr val="tx1"/>
                </a:solidFill>
                <a:cs typeface="Arial" pitchFamily="34" charset="0"/>
              </a:rPr>
              <a:t>88%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81600" y="5043488"/>
            <a:ext cx="1752600" cy="12049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4800" b="1" dirty="0" smtClean="0">
                <a:solidFill>
                  <a:schemeClr val="tx1"/>
                </a:solidFill>
                <a:cs typeface="Arial" pitchFamily="34" charset="0"/>
              </a:rPr>
              <a:t>58%</a:t>
            </a:r>
            <a:endParaRPr lang="en-US" sz="48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372350" y="5043488"/>
            <a:ext cx="1752600" cy="12049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4800" b="1" dirty="0" smtClean="0">
                <a:solidFill>
                  <a:schemeClr val="tx1"/>
                </a:solidFill>
                <a:cs typeface="Arial" pitchFamily="34" charset="0"/>
              </a:rPr>
              <a:t>27%</a:t>
            </a:r>
            <a:endParaRPr lang="en-US" sz="48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152775" y="3595688"/>
            <a:ext cx="1752600" cy="12049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4800" b="1" dirty="0" smtClean="0">
                <a:solidFill>
                  <a:schemeClr val="tx1"/>
                </a:solidFill>
                <a:cs typeface="Arial" pitchFamily="34" charset="0"/>
              </a:rPr>
              <a:t>83%</a:t>
            </a:r>
            <a:endParaRPr lang="en-US" sz="48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181600" y="3595688"/>
            <a:ext cx="1752600" cy="12049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4800" b="1" dirty="0" smtClean="0">
                <a:solidFill>
                  <a:schemeClr val="tx1"/>
                </a:solidFill>
                <a:cs typeface="Arial" pitchFamily="34" charset="0"/>
              </a:rPr>
              <a:t>65%</a:t>
            </a:r>
            <a:endParaRPr lang="en-US" sz="48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372350" y="3595688"/>
            <a:ext cx="1752600" cy="12049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4800" b="1" dirty="0" smtClean="0">
                <a:solidFill>
                  <a:schemeClr val="tx1"/>
                </a:solidFill>
                <a:cs typeface="Arial" pitchFamily="34" charset="0"/>
              </a:rPr>
              <a:t>29%</a:t>
            </a:r>
            <a:endParaRPr lang="en-US" sz="48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0" y="5105400"/>
            <a:ext cx="8991600" cy="123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04825" y="3243263"/>
            <a:ext cx="2619375" cy="4079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>
                <a:solidFill>
                  <a:schemeClr val="tx1"/>
                </a:solidFill>
                <a:cs typeface="Arial" pitchFamily="34" charset="0"/>
              </a:rPr>
              <a:t>-Relative to </a:t>
            </a:r>
            <a:r>
              <a:rPr lang="en-US" b="1" dirty="0">
                <a:solidFill>
                  <a:schemeClr val="accent1"/>
                </a:solidFill>
                <a:cs typeface="Arial" pitchFamily="34" charset="0"/>
              </a:rPr>
              <a:t>NH-White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04825" y="4545013"/>
            <a:ext cx="2619375" cy="4079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>
                <a:solidFill>
                  <a:schemeClr val="tx1"/>
                </a:solidFill>
                <a:cs typeface="Arial" pitchFamily="34" charset="0"/>
              </a:rPr>
              <a:t>-Relative to </a:t>
            </a:r>
            <a:r>
              <a:rPr lang="en-US" b="1" dirty="0">
                <a:solidFill>
                  <a:schemeClr val="accent1"/>
                </a:solidFill>
                <a:cs typeface="Arial" pitchFamily="34" charset="0"/>
              </a:rPr>
              <a:t>NH-White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152775" y="3028950"/>
            <a:ext cx="1752600" cy="814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b="1" dirty="0">
                <a:solidFill>
                  <a:srgbClr val="FF0000"/>
                </a:solidFill>
                <a:cs typeface="Arial" pitchFamily="34" charset="0"/>
              </a:rPr>
              <a:t>-10%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181600" y="3028950"/>
            <a:ext cx="1752600" cy="814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b="1" dirty="0">
                <a:solidFill>
                  <a:srgbClr val="00B050"/>
                </a:solidFill>
                <a:cs typeface="Arial" pitchFamily="34" charset="0"/>
              </a:rPr>
              <a:t>+3%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404100" y="3028950"/>
            <a:ext cx="1752600" cy="814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b="1" dirty="0">
                <a:solidFill>
                  <a:srgbClr val="FF0000"/>
                </a:solidFill>
                <a:cs typeface="Arial" pitchFamily="34" charset="0"/>
              </a:rPr>
              <a:t>-3%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152775" y="4348163"/>
            <a:ext cx="1752600" cy="815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b="1" dirty="0">
                <a:solidFill>
                  <a:srgbClr val="FF0000"/>
                </a:solidFill>
                <a:cs typeface="Arial" pitchFamily="34" charset="0"/>
              </a:rPr>
              <a:t>-6%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181600" y="4348163"/>
            <a:ext cx="1752600" cy="815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b="1" dirty="0" smtClean="0">
                <a:solidFill>
                  <a:srgbClr val="00B050"/>
                </a:solidFill>
                <a:cs typeface="Arial" pitchFamily="34" charset="0"/>
              </a:rPr>
              <a:t>+7%</a:t>
            </a:r>
            <a:endParaRPr lang="en-US" sz="3200" b="1" dirty="0">
              <a:solidFill>
                <a:srgbClr val="00B050"/>
              </a:solidFill>
              <a:cs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404100" y="4348163"/>
            <a:ext cx="1752600" cy="815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b="1" dirty="0" smtClean="0">
                <a:solidFill>
                  <a:srgbClr val="00B050"/>
                </a:solidFill>
                <a:cs typeface="Arial" pitchFamily="34" charset="0"/>
              </a:rPr>
              <a:t>+2%</a:t>
            </a:r>
            <a:endParaRPr lang="en-US" sz="3200" b="1" dirty="0">
              <a:solidFill>
                <a:srgbClr val="00B050"/>
              </a:solidFill>
              <a:cs typeface="Arial" pitchFamily="34" charset="0"/>
            </a:endParaRPr>
          </a:p>
        </p:txBody>
      </p:sp>
      <p:sp>
        <p:nvSpPr>
          <p:cNvPr id="43036" name="TextBox 33"/>
          <p:cNvSpPr txBox="1">
            <a:spLocks noChangeArrowheads="1"/>
          </p:cNvSpPr>
          <p:nvPr/>
        </p:nvSpPr>
        <p:spPr bwMode="auto">
          <a:xfrm>
            <a:off x="2484438" y="1671638"/>
            <a:ext cx="29257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̶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bg1"/>
                </a:solidFill>
              </a:rPr>
              <a:t>Computer</a:t>
            </a:r>
          </a:p>
        </p:txBody>
      </p:sp>
      <p:sp>
        <p:nvSpPr>
          <p:cNvPr id="43037" name="TextBox 34"/>
          <p:cNvSpPr txBox="1">
            <a:spLocks noChangeArrowheads="1"/>
          </p:cNvSpPr>
          <p:nvPr/>
        </p:nvSpPr>
        <p:spPr bwMode="auto">
          <a:xfrm>
            <a:off x="4594225" y="1671638"/>
            <a:ext cx="292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̶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bg1"/>
                </a:solidFill>
              </a:rPr>
              <a:t>Smartphone</a:t>
            </a:r>
          </a:p>
        </p:txBody>
      </p:sp>
      <p:sp>
        <p:nvSpPr>
          <p:cNvPr id="43038" name="TextBox 35"/>
          <p:cNvSpPr txBox="1">
            <a:spLocks noChangeArrowheads="1"/>
          </p:cNvSpPr>
          <p:nvPr/>
        </p:nvSpPr>
        <p:spPr bwMode="auto">
          <a:xfrm>
            <a:off x="6705600" y="1671638"/>
            <a:ext cx="2925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̶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bg1"/>
                </a:solidFill>
              </a:rPr>
              <a:t>Tablet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0" y="1509713"/>
            <a:ext cx="3152775" cy="8350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2400" b="1" dirty="0" smtClean="0">
                <a:cs typeface="Arial" pitchFamily="34" charset="0"/>
              </a:rPr>
              <a:t>2014 </a:t>
            </a:r>
            <a:r>
              <a:rPr lang="en-US" sz="2400" b="1" dirty="0">
                <a:cs typeface="Arial" pitchFamily="34" charset="0"/>
              </a:rPr>
              <a:t>Penetration of Digital Devices</a:t>
            </a:r>
          </a:p>
        </p:txBody>
      </p:sp>
      <p:sp>
        <p:nvSpPr>
          <p:cNvPr id="43040" name="TextBox 18"/>
          <p:cNvSpPr txBox="1">
            <a:spLocks noChangeArrowheads="1"/>
          </p:cNvSpPr>
          <p:nvPr/>
        </p:nvSpPr>
        <p:spPr bwMode="auto">
          <a:xfrm>
            <a:off x="0" y="6629400"/>
            <a:ext cx="7497763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̶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900" dirty="0"/>
              <a:t>Source: Simmons NHCS </a:t>
            </a:r>
            <a:r>
              <a:rPr lang="en-US" altLang="en-US" sz="900" dirty="0" smtClean="0"/>
              <a:t> (Winter 2014). </a:t>
            </a:r>
            <a:r>
              <a:rPr lang="en-US" altLang="en-US" sz="900" dirty="0"/>
              <a:t>Non-Hispanic Asian </a:t>
            </a:r>
            <a:r>
              <a:rPr lang="en-US" altLang="en-US" sz="900" dirty="0" err="1"/>
              <a:t>datapoints</a:t>
            </a:r>
            <a:r>
              <a:rPr lang="en-US" altLang="en-US" sz="900" dirty="0"/>
              <a:t>: computer </a:t>
            </a:r>
            <a:r>
              <a:rPr lang="en-US" altLang="en-US" sz="900" dirty="0" smtClean="0"/>
              <a:t>97%, </a:t>
            </a:r>
            <a:r>
              <a:rPr lang="en-US" altLang="en-US" sz="900" dirty="0"/>
              <a:t>smartphone </a:t>
            </a:r>
            <a:r>
              <a:rPr lang="en-US" altLang="en-US" sz="900" dirty="0" smtClean="0"/>
              <a:t>79%, </a:t>
            </a:r>
            <a:r>
              <a:rPr lang="en-US" altLang="en-US" sz="900" dirty="0"/>
              <a:t>tablet </a:t>
            </a:r>
            <a:r>
              <a:rPr lang="en-US" altLang="en-US" sz="900" dirty="0" smtClean="0"/>
              <a:t>39%</a:t>
            </a:r>
            <a:endParaRPr lang="en-US" altLang="en-US" sz="900" dirty="0"/>
          </a:p>
        </p:txBody>
      </p:sp>
      <p:sp>
        <p:nvSpPr>
          <p:cNvPr id="38" name="Rectangle 37"/>
          <p:cNvSpPr/>
          <p:nvPr/>
        </p:nvSpPr>
        <p:spPr>
          <a:xfrm>
            <a:off x="0" y="2344738"/>
            <a:ext cx="136525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0" y="3694113"/>
            <a:ext cx="136525" cy="9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0" y="5257800"/>
            <a:ext cx="136525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4953000" y="1512888"/>
            <a:ext cx="0" cy="464026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62800" y="1512888"/>
            <a:ext cx="0" cy="464026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Isosceles Triangle 28"/>
          <p:cNvSpPr/>
          <p:nvPr/>
        </p:nvSpPr>
        <p:spPr>
          <a:xfrm rot="19217953">
            <a:off x="855133" y="662785"/>
            <a:ext cx="7744471" cy="8726651"/>
          </a:xfrm>
          <a:custGeom>
            <a:avLst/>
            <a:gdLst/>
            <a:ahLst/>
            <a:cxnLst/>
            <a:rect l="l" t="t" r="r" b="b"/>
            <a:pathLst>
              <a:path w="6739357" h="8062900">
                <a:moveTo>
                  <a:pt x="1940631" y="0"/>
                </a:moveTo>
                <a:lnTo>
                  <a:pt x="3593286" y="3685975"/>
                </a:lnTo>
                <a:lnTo>
                  <a:pt x="6739357" y="6297966"/>
                </a:lnTo>
                <a:lnTo>
                  <a:pt x="5274039" y="8062900"/>
                </a:lnTo>
                <a:lnTo>
                  <a:pt x="2165392" y="5481980"/>
                </a:lnTo>
                <a:lnTo>
                  <a:pt x="775765" y="4328257"/>
                </a:lnTo>
                <a:lnTo>
                  <a:pt x="210441" y="3858903"/>
                </a:lnTo>
                <a:lnTo>
                  <a:pt x="0" y="3684186"/>
                </a:lnTo>
                <a:lnTo>
                  <a:pt x="627833" y="2927978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Hispanic Mobile Users are “Mobile Savvy”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7C83DEF-AF65-45ED-897B-301EAAF70B2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87375" y="3135313"/>
            <a:ext cx="2871788" cy="1238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9600" b="1" spc="-150" dirty="0" smtClean="0">
                <a:solidFill>
                  <a:schemeClr val="tx1"/>
                </a:solidFill>
                <a:cs typeface="Arial" pitchFamily="34" charset="0"/>
              </a:rPr>
              <a:t>62%</a:t>
            </a:r>
            <a:endParaRPr lang="en-US" sz="9600" b="1" spc="-15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53013" y="3135313"/>
            <a:ext cx="2871787" cy="1238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9600" b="1" spc="-150" dirty="0" smtClean="0">
                <a:solidFill>
                  <a:schemeClr val="tx1"/>
                </a:solidFill>
                <a:cs typeface="Arial" pitchFamily="34" charset="0"/>
              </a:rPr>
              <a:t>58%</a:t>
            </a:r>
            <a:endParaRPr lang="en-US" sz="9600" b="1" spc="-15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2192338"/>
            <a:ext cx="9158288" cy="79533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2425" y="2192338"/>
            <a:ext cx="3517900" cy="795337"/>
          </a:xfrm>
          <a:prstGeom prst="rect">
            <a:avLst/>
          </a:prstGeom>
          <a:solidFill>
            <a:schemeClr val="accent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4800" b="1" spc="-150" dirty="0">
                <a:solidFill>
                  <a:schemeClr val="bg1"/>
                </a:solidFill>
                <a:cs typeface="Arial" pitchFamily="34" charset="0"/>
              </a:rPr>
              <a:t>Hispanic</a:t>
            </a:r>
          </a:p>
        </p:txBody>
      </p:sp>
      <p:sp>
        <p:nvSpPr>
          <p:cNvPr id="9" name="Rectangle 8"/>
          <p:cNvSpPr/>
          <p:nvPr/>
        </p:nvSpPr>
        <p:spPr>
          <a:xfrm>
            <a:off x="4937125" y="2192338"/>
            <a:ext cx="3979863" cy="795337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4800" b="1" spc="-150" dirty="0">
                <a:solidFill>
                  <a:schemeClr val="bg1"/>
                </a:solidFill>
                <a:cs typeface="Arial" pitchFamily="34" charset="0"/>
              </a:rPr>
              <a:t>Non-Hispanic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1411288"/>
            <a:ext cx="9158288" cy="4667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0" y="1422400"/>
            <a:ext cx="91313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̶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 smtClean="0">
                <a:solidFill>
                  <a:schemeClr val="bg1"/>
                </a:solidFill>
              </a:rPr>
              <a:t>Smartphone Users: App Use in Last 30 Days (2014)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1404938"/>
            <a:ext cx="9144000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331672" y="4877650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 smtClean="0"/>
              <a:t>58%</a:t>
            </a:r>
            <a:endParaRPr lang="en-US" sz="3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494330" y="5454746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 smtClean="0"/>
              <a:t>31%</a:t>
            </a:r>
            <a:endParaRPr lang="en-US" sz="3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657660" y="5982209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 smtClean="0"/>
              <a:t>31%</a:t>
            </a:r>
            <a:endParaRPr lang="en-US" sz="32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387432" y="5013369"/>
            <a:ext cx="173736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Social Media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713420" y="6091716"/>
            <a:ext cx="173736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Messaging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550090" y="5540381"/>
            <a:ext cx="173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Games</a:t>
            </a:r>
            <a:endParaRPr lang="en-US" b="1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026" y="4733073"/>
            <a:ext cx="845946" cy="78227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014" y="6039521"/>
            <a:ext cx="808763" cy="66340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684" y="5235045"/>
            <a:ext cx="991700" cy="774222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233706" y="4409240"/>
            <a:ext cx="2510468" cy="3752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u="sng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Top App Types:</a:t>
            </a:r>
          </a:p>
        </p:txBody>
      </p:sp>
      <p:sp>
        <p:nvSpPr>
          <p:cNvPr id="45" name="Right Brace 44"/>
          <p:cNvSpPr/>
          <p:nvPr/>
        </p:nvSpPr>
        <p:spPr>
          <a:xfrm>
            <a:off x="5121926" y="5071425"/>
            <a:ext cx="654768" cy="1261227"/>
          </a:xfrm>
          <a:prstGeom prst="rightBrace">
            <a:avLst>
              <a:gd name="adj1" fmla="val 28205"/>
              <a:gd name="adj2" fmla="val 50000"/>
            </a:avLst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878287" y="5133447"/>
            <a:ext cx="3136900" cy="11361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Mobile activity fills social and entertainment needs</a:t>
            </a:r>
          </a:p>
        </p:txBody>
      </p:sp>
      <p:sp>
        <p:nvSpPr>
          <p:cNvPr id="47" name="Rectangle 46"/>
          <p:cNvSpPr/>
          <p:nvPr/>
        </p:nvSpPr>
        <p:spPr>
          <a:xfrm>
            <a:off x="-28576" y="6612409"/>
            <a:ext cx="827087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Source: Simmons NHCS (Winter 2014). </a:t>
            </a:r>
            <a:r>
              <a:rPr lang="en-US" sz="900" dirty="0" err="1" smtClean="0"/>
              <a:t>VozLatinum</a:t>
            </a:r>
            <a:r>
              <a:rPr lang="en-US" sz="900" dirty="0" smtClean="0"/>
              <a:t>: Understanding Hispanic Attitudes and Preferences towards Mobile Apps (December 2013).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9114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Her: Immersed With the Mobile Latina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2"/>
          </p:nvPr>
        </p:nvPicPr>
        <p:blipFill rotWithShape="1">
          <a:blip r:embed="rId2"/>
          <a:srcRect l="13581" r="12344"/>
          <a:stretch/>
        </p:blipFill>
        <p:spPr>
          <a:xfrm>
            <a:off x="0" y="0"/>
            <a:ext cx="9144000" cy="6862763"/>
          </a:xfrm>
          <a:ln>
            <a:solidFill>
              <a:schemeClr val="accent6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16A76B37-5A04-41E1-8A8A-E060190FDA1E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4403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0"/>
            <a:ext cx="2827338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1" descr="C:\Users\Andrew\Creative Cloud Files\orange_strand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27" r="-9389"/>
          <a:stretch/>
        </p:blipFill>
        <p:spPr bwMode="auto">
          <a:xfrm rot="13755189" flipH="1">
            <a:off x="6084510" y="2373209"/>
            <a:ext cx="458977" cy="54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87" name="Picture 31" descr="C:\Users\Andrew\Creative Cloud Files\orange_strand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748"/>
          <a:stretch/>
        </p:blipFill>
        <p:spPr bwMode="auto">
          <a:xfrm rot="18797872">
            <a:off x="3290866" y="2410441"/>
            <a:ext cx="405492" cy="112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85" name="Picture 29" descr="C:\Users\Andrew\Creative Cloud Files\blue_strand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84038">
            <a:off x="2562631" y="2174103"/>
            <a:ext cx="1173087" cy="68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84" name="Picture 28" descr="C:\Users\Andrew\Creative Cloud Files\red_strand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6551">
            <a:off x="3663433" y="3796988"/>
            <a:ext cx="780142" cy="45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0" name="Picture 6" descr="HeadProject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8"/>
          <a:stretch/>
        </p:blipFill>
        <p:spPr bwMode="auto">
          <a:xfrm>
            <a:off x="-253144" y="2116908"/>
            <a:ext cx="4003519" cy="4750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83" name="Picture 27" descr="C:\Users\Andrew\Creative Cloud Files\cloud_r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984" y="3721637"/>
            <a:ext cx="2912215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062" name="Rectangle 5"/>
          <p:cNvSpPr>
            <a:spLocks noChangeArrowheads="1"/>
          </p:cNvSpPr>
          <p:nvPr/>
        </p:nvSpPr>
        <p:spPr bwMode="auto">
          <a:xfrm>
            <a:off x="4532303" y="4167673"/>
            <a:ext cx="21875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̶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chemeClr val="bg1"/>
                </a:solidFill>
              </a:rPr>
              <a:t>1. </a:t>
            </a:r>
            <a:r>
              <a:rPr lang="en-US" altLang="en-US" sz="1600" dirty="0">
                <a:solidFill>
                  <a:schemeClr val="bg1"/>
                </a:solidFill>
              </a:rPr>
              <a:t>Offer a mental break</a:t>
            </a:r>
          </a:p>
        </p:txBody>
      </p:sp>
      <p:sp>
        <p:nvSpPr>
          <p:cNvPr id="45063" name="Rectangle 7"/>
          <p:cNvSpPr>
            <a:spLocks noChangeArrowheads="1"/>
          </p:cNvSpPr>
          <p:nvPr/>
        </p:nvSpPr>
        <p:spPr bwMode="auto">
          <a:xfrm>
            <a:off x="4406955" y="4817753"/>
            <a:ext cx="22606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̶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chemeClr val="bg1"/>
                </a:solidFill>
              </a:rPr>
              <a:t>2. </a:t>
            </a:r>
            <a:r>
              <a:rPr lang="en-US" altLang="en-US" sz="1600" dirty="0">
                <a:solidFill>
                  <a:schemeClr val="bg1"/>
                </a:solidFill>
              </a:rPr>
              <a:t>Secure your spot in app real estate</a:t>
            </a:r>
          </a:p>
        </p:txBody>
      </p:sp>
      <p:sp>
        <p:nvSpPr>
          <p:cNvPr id="45064" name="Rectangle 8"/>
          <p:cNvSpPr>
            <a:spLocks noChangeArrowheads="1"/>
          </p:cNvSpPr>
          <p:nvPr/>
        </p:nvSpPr>
        <p:spPr bwMode="auto">
          <a:xfrm>
            <a:off x="4516032" y="5469421"/>
            <a:ext cx="23415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̶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chemeClr val="bg1"/>
                </a:solidFill>
              </a:rPr>
              <a:t>3. </a:t>
            </a:r>
            <a:r>
              <a:rPr lang="en-US" altLang="en-US" sz="1600" dirty="0">
                <a:solidFill>
                  <a:schemeClr val="bg1"/>
                </a:solidFill>
              </a:rPr>
              <a:t>Target the self-promoters</a:t>
            </a:r>
          </a:p>
        </p:txBody>
      </p:sp>
      <p:pic>
        <p:nvPicPr>
          <p:cNvPr id="45082" name="Picture 26" descr="C:\Users\Andrew\Creative Cloud Files\cloud_orang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766" y="1760969"/>
            <a:ext cx="2903219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81" name="Picture 25" descr="C:\Users\Andrew\Creative Cloud Files\blue_bubbl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043" y="1110798"/>
            <a:ext cx="2905433" cy="297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Three Parts of Mom’s “Digital Mind”</a:t>
            </a:r>
          </a:p>
        </p:txBody>
      </p:sp>
      <p:sp>
        <p:nvSpPr>
          <p:cNvPr id="45059" name="Slide Number Placeholder 2"/>
          <p:cNvSpPr>
            <a:spLocks noGrp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̶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F2E4C37-8478-47E1-A764-D1CF0D4EB8EF}" type="slidenum">
              <a:rPr lang="en-US" altLang="en-US" sz="900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35</a:t>
            </a:fld>
            <a:endParaRPr lang="en-US" altLang="en-US" sz="900" smtClean="0">
              <a:solidFill>
                <a:srgbClr val="000000"/>
              </a:solidFill>
            </a:endParaRPr>
          </a:p>
        </p:txBody>
      </p:sp>
      <p:sp>
        <p:nvSpPr>
          <p:cNvPr id="45066" name="Rectangle 10"/>
          <p:cNvSpPr>
            <a:spLocks noChangeArrowheads="1"/>
          </p:cNvSpPr>
          <p:nvPr/>
        </p:nvSpPr>
        <p:spPr bwMode="auto">
          <a:xfrm>
            <a:off x="6751919" y="2398625"/>
            <a:ext cx="21971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̶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chemeClr val="bg1"/>
                </a:solidFill>
              </a:rPr>
              <a:t>1. </a:t>
            </a:r>
            <a:r>
              <a:rPr lang="en-US" altLang="en-US" sz="1600" dirty="0">
                <a:solidFill>
                  <a:schemeClr val="bg1"/>
                </a:solidFill>
              </a:rPr>
              <a:t>Connect to Culture</a:t>
            </a:r>
          </a:p>
        </p:txBody>
      </p:sp>
      <p:sp>
        <p:nvSpPr>
          <p:cNvPr id="45067" name="Rectangle 11"/>
          <p:cNvSpPr>
            <a:spLocks noChangeArrowheads="1"/>
          </p:cNvSpPr>
          <p:nvPr/>
        </p:nvSpPr>
        <p:spPr bwMode="auto">
          <a:xfrm>
            <a:off x="6702455" y="2823855"/>
            <a:ext cx="220815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̶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chemeClr val="bg1"/>
                </a:solidFill>
              </a:rPr>
              <a:t>2. </a:t>
            </a:r>
            <a:r>
              <a:rPr lang="en-US" altLang="en-US" sz="1600" dirty="0">
                <a:solidFill>
                  <a:schemeClr val="bg1"/>
                </a:solidFill>
              </a:rPr>
              <a:t>Education / Distraction</a:t>
            </a:r>
          </a:p>
        </p:txBody>
      </p:sp>
      <p:sp>
        <p:nvSpPr>
          <p:cNvPr id="45068" name="Rectangle 12"/>
          <p:cNvSpPr>
            <a:spLocks noChangeArrowheads="1"/>
          </p:cNvSpPr>
          <p:nvPr/>
        </p:nvSpPr>
        <p:spPr bwMode="auto">
          <a:xfrm>
            <a:off x="6760511" y="3445559"/>
            <a:ext cx="225170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̶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chemeClr val="bg1"/>
                </a:solidFill>
              </a:rPr>
              <a:t>3. </a:t>
            </a:r>
            <a:r>
              <a:rPr lang="en-US" altLang="en-US" sz="1600" dirty="0">
                <a:solidFill>
                  <a:schemeClr val="bg1"/>
                </a:solidFill>
              </a:rPr>
              <a:t>Family Communication</a:t>
            </a:r>
          </a:p>
        </p:txBody>
      </p:sp>
      <p:sp>
        <p:nvSpPr>
          <p:cNvPr id="45070" name="Rectangle 14"/>
          <p:cNvSpPr>
            <a:spLocks noChangeArrowheads="1"/>
          </p:cNvSpPr>
          <p:nvPr/>
        </p:nvSpPr>
        <p:spPr bwMode="auto">
          <a:xfrm>
            <a:off x="4106264" y="1525626"/>
            <a:ext cx="239077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̶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chemeClr val="bg1"/>
                </a:solidFill>
              </a:rPr>
              <a:t>1. </a:t>
            </a:r>
            <a:r>
              <a:rPr lang="en-US" altLang="en-US" sz="1600" dirty="0">
                <a:solidFill>
                  <a:schemeClr val="bg1"/>
                </a:solidFill>
              </a:rPr>
              <a:t>Provide access to value</a:t>
            </a:r>
          </a:p>
        </p:txBody>
      </p:sp>
      <p:sp>
        <p:nvSpPr>
          <p:cNvPr id="45071" name="Rectangle 15"/>
          <p:cNvSpPr>
            <a:spLocks noChangeArrowheads="1"/>
          </p:cNvSpPr>
          <p:nvPr/>
        </p:nvSpPr>
        <p:spPr bwMode="auto">
          <a:xfrm>
            <a:off x="4000497" y="2085596"/>
            <a:ext cx="217328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̶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chemeClr val="bg1"/>
                </a:solidFill>
              </a:rPr>
              <a:t>2. </a:t>
            </a:r>
            <a:r>
              <a:rPr lang="en-US" altLang="en-US" sz="1600" dirty="0">
                <a:solidFill>
                  <a:schemeClr val="bg1"/>
                </a:solidFill>
              </a:rPr>
              <a:t>Save time</a:t>
            </a:r>
          </a:p>
        </p:txBody>
      </p:sp>
      <p:sp>
        <p:nvSpPr>
          <p:cNvPr id="45072" name="Rectangle 16"/>
          <p:cNvSpPr>
            <a:spLocks noChangeArrowheads="1"/>
          </p:cNvSpPr>
          <p:nvPr/>
        </p:nvSpPr>
        <p:spPr bwMode="auto">
          <a:xfrm>
            <a:off x="3791940" y="2442580"/>
            <a:ext cx="25384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̶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chemeClr val="bg1"/>
                </a:solidFill>
              </a:rPr>
              <a:t>3. </a:t>
            </a:r>
            <a:r>
              <a:rPr lang="en-US" altLang="en-US" sz="1600" dirty="0">
                <a:solidFill>
                  <a:schemeClr val="bg1"/>
                </a:solidFill>
              </a:rPr>
              <a:t>Be an emancipator</a:t>
            </a:r>
          </a:p>
        </p:txBody>
      </p:sp>
      <p:sp>
        <p:nvSpPr>
          <p:cNvPr id="45073" name="Rectangle 17"/>
          <p:cNvSpPr>
            <a:spLocks noChangeArrowheads="1"/>
          </p:cNvSpPr>
          <p:nvPr/>
        </p:nvSpPr>
        <p:spPr bwMode="auto">
          <a:xfrm>
            <a:off x="4077690" y="3201405"/>
            <a:ext cx="191611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̶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chemeClr val="bg1"/>
                </a:solidFill>
              </a:rPr>
              <a:t>5. </a:t>
            </a:r>
            <a:r>
              <a:rPr lang="en-US" altLang="en-US" sz="1600" dirty="0">
                <a:solidFill>
                  <a:schemeClr val="bg1"/>
                </a:solidFill>
              </a:rPr>
              <a:t>Get around the gate</a:t>
            </a:r>
          </a:p>
        </p:txBody>
      </p:sp>
      <p:sp>
        <p:nvSpPr>
          <p:cNvPr id="45074" name="Rectangle 18"/>
          <p:cNvSpPr>
            <a:spLocks noChangeArrowheads="1"/>
          </p:cNvSpPr>
          <p:nvPr/>
        </p:nvSpPr>
        <p:spPr bwMode="auto">
          <a:xfrm>
            <a:off x="3796702" y="2828343"/>
            <a:ext cx="27257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̶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chemeClr val="bg1"/>
                </a:solidFill>
              </a:rPr>
              <a:t>4. </a:t>
            </a:r>
            <a:r>
              <a:rPr lang="en-US" altLang="en-US" sz="1600" dirty="0">
                <a:solidFill>
                  <a:schemeClr val="bg1"/>
                </a:solidFill>
              </a:rPr>
              <a:t>Be safe, not complicated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3365-F038-4438-AFEF-F1E7A6389288}" type="slidenum">
              <a:rPr lang="en-US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4608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In Conclusion</a:t>
            </a:r>
          </a:p>
        </p:txBody>
      </p:sp>
      <p:sp>
        <p:nvSpPr>
          <p:cNvPr id="4" name="Isosceles Triangle 3"/>
          <p:cNvSpPr/>
          <p:nvPr/>
        </p:nvSpPr>
        <p:spPr>
          <a:xfrm>
            <a:off x="3278188" y="2620963"/>
            <a:ext cx="2587625" cy="1944687"/>
          </a:xfrm>
          <a:prstGeom prst="triangle">
            <a:avLst/>
          </a:prstGeom>
          <a:solidFill>
            <a:schemeClr val="accent2">
              <a:lumMod val="7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5" name="Isosceles Triangle 4"/>
          <p:cNvSpPr/>
          <p:nvPr/>
        </p:nvSpPr>
        <p:spPr>
          <a:xfrm>
            <a:off x="6423025" y="2620963"/>
            <a:ext cx="2587625" cy="1944687"/>
          </a:xfrm>
          <a:prstGeom prst="triangle">
            <a:avLst/>
          </a:prstGeom>
          <a:solidFill>
            <a:schemeClr val="accent2">
              <a:lumMod val="7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6" name="Isosceles Triangle 5"/>
          <p:cNvSpPr/>
          <p:nvPr/>
        </p:nvSpPr>
        <p:spPr>
          <a:xfrm>
            <a:off x="96838" y="2620963"/>
            <a:ext cx="2587625" cy="1944687"/>
          </a:xfrm>
          <a:prstGeom prst="triangle">
            <a:avLst/>
          </a:prstGeom>
          <a:solidFill>
            <a:schemeClr val="accent2">
              <a:lumMod val="7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2051050"/>
            <a:ext cx="9158288" cy="15422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362199"/>
            <a:ext cx="2895600" cy="1069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b="1" dirty="0" smtClean="0">
                <a:cs typeface="Arial" pitchFamily="34" charset="0"/>
              </a:rPr>
              <a:t>Cultural content</a:t>
            </a:r>
            <a:endParaRPr lang="en-US" sz="3600" b="1" dirty="0"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03636" y="2362199"/>
            <a:ext cx="3336730" cy="1069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b="1" dirty="0">
                <a:cs typeface="Arial" pitchFamily="34" charset="0"/>
              </a:rPr>
              <a:t>a</a:t>
            </a:r>
            <a:r>
              <a:rPr lang="en-US" sz="3600" b="1" dirty="0" smtClean="0">
                <a:cs typeface="Arial" pitchFamily="34" charset="0"/>
              </a:rPr>
              <a:t>cross traditional…</a:t>
            </a:r>
            <a:endParaRPr lang="en-US" sz="3600" b="1" dirty="0"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987391" y="2362199"/>
            <a:ext cx="3193122" cy="1069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b="1" dirty="0" smtClean="0">
                <a:cs typeface="Arial" pitchFamily="34" charset="0"/>
              </a:rPr>
              <a:t>…and new media</a:t>
            </a:r>
            <a:endParaRPr lang="en-US" sz="3600" b="1" dirty="0">
              <a:cs typeface="Arial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0" y="2051050"/>
            <a:ext cx="9144000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3593306"/>
            <a:ext cx="9144000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0" y="1482725"/>
            <a:ext cx="4987925" cy="70643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9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3600" dirty="0" smtClean="0">
                <a:cs typeface="Arial" pitchFamily="34" charset="0"/>
              </a:rPr>
              <a:t>U.S. Hispanics seek…</a:t>
            </a:r>
            <a:endParaRPr lang="en-US" sz="3600" dirty="0">
              <a:cs typeface="Arial" pitchFamily="34" charset="0"/>
            </a:endParaRPr>
          </a:p>
        </p:txBody>
      </p:sp>
      <p:pic>
        <p:nvPicPr>
          <p:cNvPr id="46104" name="Picture 24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40366" y="3956050"/>
            <a:ext cx="2841722" cy="2130552"/>
          </a:xfrm>
          <a:prstGeom prst="round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105" name="Picture 25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56609" y="3956050"/>
            <a:ext cx="2830782" cy="2130552"/>
          </a:xfrm>
          <a:prstGeom prst="round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" r="3097"/>
          <a:stretch/>
        </p:blipFill>
        <p:spPr bwMode="auto">
          <a:xfrm>
            <a:off x="70041" y="3934115"/>
            <a:ext cx="2862072" cy="2155535"/>
          </a:xfrm>
          <a:prstGeom prst="round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6" name="Picture 8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4877A6-F48F-47CA-B40A-4E1335E18631}" type="slidenum">
              <a:rPr lang="en-US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00113"/>
            <a:ext cx="9144000" cy="18859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6000" b="1" dirty="0">
                <a:solidFill>
                  <a:schemeClr val="tx1"/>
                </a:solidFill>
                <a:cs typeface="Arial" pitchFamily="34" charset="0"/>
              </a:rPr>
              <a:t>In Language ≈ In Culture</a:t>
            </a:r>
            <a:endParaRPr lang="en-US" sz="48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900113"/>
            <a:ext cx="9144000" cy="174625"/>
          </a:xfrm>
          <a:prstGeom prst="rect">
            <a:avLst/>
          </a:prstGeom>
          <a:solidFill>
            <a:srgbClr val="FB453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2613025"/>
            <a:ext cx="9144000" cy="173038"/>
          </a:xfrm>
          <a:prstGeom prst="rect">
            <a:avLst/>
          </a:prstGeom>
          <a:solidFill>
            <a:srgbClr val="FB453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6585653"/>
            <a:ext cx="6303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>
                <a:solidFill>
                  <a:schemeClr val="bg1"/>
                </a:solidFill>
              </a:rPr>
              <a:t>Image Source:  </a:t>
            </a:r>
            <a:r>
              <a:rPr lang="en-US" sz="900" dirty="0" err="1" smtClean="0">
                <a:solidFill>
                  <a:schemeClr val="bg1"/>
                </a:solidFill>
              </a:rPr>
              <a:t>michael</a:t>
            </a:r>
            <a:r>
              <a:rPr lang="en-US" sz="900" dirty="0" smtClean="0">
                <a:solidFill>
                  <a:schemeClr val="bg1"/>
                </a:solidFill>
              </a:rPr>
              <a:t> </a:t>
            </a:r>
            <a:r>
              <a:rPr lang="en-US" sz="900" dirty="0" err="1" smtClean="0">
                <a:solidFill>
                  <a:schemeClr val="bg1"/>
                </a:solidFill>
              </a:rPr>
              <a:t>davis-burchat</a:t>
            </a:r>
            <a:r>
              <a:rPr lang="en-US" sz="900" dirty="0" smtClean="0">
                <a:solidFill>
                  <a:schemeClr val="bg1"/>
                </a:solidFill>
              </a:rPr>
              <a:t>. https://www.flickr.com/photos/curious_e/</a:t>
            </a:r>
            <a:endParaRPr lang="en-US" sz="9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33851-8EDA-45EB-A81D-1B70BAF0AC4B}" type="slidenum">
              <a:rPr lang="en-US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184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We Saw the Importance of Spanish </a:t>
            </a:r>
            <a:r>
              <a:rPr lang="en-US" altLang="en-US" dirty="0"/>
              <a:t>Language </a:t>
            </a:r>
            <a:r>
              <a:rPr lang="en-US" altLang="en-US" dirty="0" smtClean="0"/>
              <a:t>Earlier…</a:t>
            </a:r>
          </a:p>
        </p:txBody>
      </p:sp>
      <p:sp>
        <p:nvSpPr>
          <p:cNvPr id="6" name="Left Brace 5"/>
          <p:cNvSpPr/>
          <p:nvPr/>
        </p:nvSpPr>
        <p:spPr>
          <a:xfrm rot="16200000" flipH="1">
            <a:off x="2547144" y="1356519"/>
            <a:ext cx="536575" cy="4176713"/>
          </a:xfrm>
          <a:prstGeom prst="leftBrace">
            <a:avLst>
              <a:gd name="adj1" fmla="val 45980"/>
              <a:gd name="adj2" fmla="val 24792"/>
            </a:avLst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 rot="16200000">
            <a:off x="-832644" y="4834732"/>
            <a:ext cx="2481263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  <a:cs typeface="Arial" pitchFamily="34" charset="0"/>
              </a:rPr>
              <a:t>Percent who </a:t>
            </a:r>
            <a:r>
              <a:rPr lang="en-US" b="1">
                <a:solidFill>
                  <a:schemeClr val="tx1"/>
                </a:solidFill>
                <a:cs typeface="Arial" pitchFamily="34" charset="0"/>
              </a:rPr>
              <a:t>Speak Spanish </a:t>
            </a:r>
            <a:r>
              <a:rPr lang="en-US" b="1" dirty="0">
                <a:solidFill>
                  <a:schemeClr val="tx1"/>
                </a:solidFill>
                <a:cs typeface="Arial" pitchFamily="34" charset="0"/>
              </a:rPr>
              <a:t>at Home</a:t>
            </a:r>
          </a:p>
        </p:txBody>
      </p:sp>
      <p:pic>
        <p:nvPicPr>
          <p:cNvPr id="184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550" y="1441450"/>
            <a:ext cx="3600450" cy="4976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0" y="1422400"/>
            <a:ext cx="9144000" cy="179546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60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1125" y="1474788"/>
            <a:ext cx="4557713" cy="1704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3800" b="1" dirty="0">
                <a:solidFill>
                  <a:schemeClr val="tx1"/>
                </a:solidFill>
                <a:cs typeface="Arial" pitchFamily="34" charset="0"/>
              </a:rPr>
              <a:t>74%</a:t>
            </a:r>
          </a:p>
        </p:txBody>
      </p:sp>
      <p:sp>
        <p:nvSpPr>
          <p:cNvPr id="7" name="Rectangle 6"/>
          <p:cNvSpPr/>
          <p:nvPr/>
        </p:nvSpPr>
        <p:spPr>
          <a:xfrm>
            <a:off x="3795713" y="1620838"/>
            <a:ext cx="3894137" cy="471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4000" dirty="0">
                <a:solidFill>
                  <a:schemeClr val="tx1"/>
                </a:solidFill>
                <a:cs typeface="Arial" pitchFamily="34" charset="0"/>
              </a:rPr>
              <a:t>of Hispanics</a:t>
            </a:r>
          </a:p>
        </p:txBody>
      </p:sp>
      <p:sp>
        <p:nvSpPr>
          <p:cNvPr id="8" name="Rectangle 7"/>
          <p:cNvSpPr/>
          <p:nvPr/>
        </p:nvSpPr>
        <p:spPr>
          <a:xfrm>
            <a:off x="3795713" y="2112963"/>
            <a:ext cx="3894137" cy="471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4000">
                <a:solidFill>
                  <a:schemeClr val="tx1"/>
                </a:solidFill>
                <a:cs typeface="Arial" pitchFamily="34" charset="0"/>
              </a:rPr>
              <a:t>speak </a:t>
            </a:r>
            <a:r>
              <a:rPr lang="en-US" sz="4000" b="1">
                <a:solidFill>
                  <a:schemeClr val="tx1"/>
                </a:solidFill>
                <a:cs typeface="Arial" pitchFamily="34" charset="0"/>
              </a:rPr>
              <a:t>Spanish</a:t>
            </a:r>
            <a:endParaRPr lang="en-US" sz="40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95713" y="2605088"/>
            <a:ext cx="3894137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4000" dirty="0">
                <a:solidFill>
                  <a:schemeClr val="tx1"/>
                </a:solidFill>
                <a:cs typeface="Arial" pitchFamily="34" charset="0"/>
              </a:rPr>
              <a:t>at </a:t>
            </a:r>
            <a:r>
              <a:rPr lang="en-US" sz="4000" b="1" dirty="0">
                <a:solidFill>
                  <a:schemeClr val="tx1"/>
                </a:solidFill>
                <a:cs typeface="Arial" pitchFamily="34" charset="0"/>
              </a:rPr>
              <a:t>home</a:t>
            </a:r>
          </a:p>
        </p:txBody>
      </p:sp>
      <p:sp>
        <p:nvSpPr>
          <p:cNvPr id="18444" name="TextBox 13"/>
          <p:cNvSpPr txBox="1">
            <a:spLocks noChangeArrowheads="1"/>
          </p:cNvSpPr>
          <p:nvPr/>
        </p:nvSpPr>
        <p:spPr bwMode="auto">
          <a:xfrm>
            <a:off x="160338" y="6554788"/>
            <a:ext cx="4689475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̶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900"/>
              <a:t>Source: American Community Survey (2012)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543550" y="5153025"/>
            <a:ext cx="3600450" cy="125412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2000" b="1" i="1" dirty="0">
                <a:solidFill>
                  <a:schemeClr val="tx1"/>
                </a:solidFill>
                <a:cs typeface="Arial" pitchFamily="34" charset="0"/>
              </a:rPr>
              <a:t>…although there are still dialects and nuances by country and region</a:t>
            </a:r>
          </a:p>
        </p:txBody>
      </p:sp>
      <p:graphicFrame>
        <p:nvGraphicFramePr>
          <p:cNvPr id="16" name="Chart 15"/>
          <p:cNvGraphicFramePr>
            <a:graphicFrameLocks/>
          </p:cNvGraphicFramePr>
          <p:nvPr/>
        </p:nvGraphicFramePr>
        <p:xfrm>
          <a:off x="569768" y="3546764"/>
          <a:ext cx="4973782" cy="3220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EA4584-670A-4B91-A750-18F85EE81158}" type="slidenum">
              <a:rPr lang="en-US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1945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…But There is Far More to Culture than Just Language</a:t>
            </a:r>
          </a:p>
        </p:txBody>
      </p:sp>
      <p:pic>
        <p:nvPicPr>
          <p:cNvPr id="19460" name="Picture 1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0" b="6059"/>
          <a:stretch>
            <a:fillRect/>
          </a:stretch>
        </p:blipFill>
        <p:spPr bwMode="auto">
          <a:xfrm>
            <a:off x="0" y="1682750"/>
            <a:ext cx="9144000" cy="487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2868613" y="3935413"/>
            <a:ext cx="1219200" cy="358775"/>
          </a:xfrm>
          <a:prstGeom prst="roundRect">
            <a:avLst/>
          </a:prstGeom>
          <a:noFill/>
          <a:ln>
            <a:solidFill>
              <a:srgbClr val="002060"/>
            </a:solidFill>
            <a:prstDash val="sysDash"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385888"/>
            <a:ext cx="9158288" cy="806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19463" name="TextBox 7"/>
          <p:cNvSpPr txBox="1">
            <a:spLocks noChangeArrowheads="1"/>
          </p:cNvSpPr>
          <p:nvPr/>
        </p:nvSpPr>
        <p:spPr bwMode="auto">
          <a:xfrm>
            <a:off x="0" y="1422400"/>
            <a:ext cx="91313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̶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chemeClr val="bg1"/>
                </a:solidFill>
              </a:rPr>
              <a:t>We asked the </a:t>
            </a:r>
            <a:r>
              <a:rPr lang="en-US" altLang="en-US" b="1" dirty="0" err="1">
                <a:solidFill>
                  <a:schemeClr val="bg1"/>
                </a:solidFill>
              </a:rPr>
              <a:t>VozLatinum</a:t>
            </a:r>
            <a:r>
              <a:rPr lang="en-US" altLang="en-US" b="1" dirty="0">
                <a:solidFill>
                  <a:schemeClr val="bg1"/>
                </a:solidFill>
              </a:rPr>
              <a:t> community: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bg1"/>
                </a:solidFill>
              </a:rPr>
              <a:t>“When I think of my cultural heritage I think of...”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824" y="6567055"/>
            <a:ext cx="55279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Source: </a:t>
            </a:r>
            <a:r>
              <a:rPr lang="en-US" sz="900" dirty="0" err="1" smtClean="0"/>
              <a:t>Latinum</a:t>
            </a:r>
            <a:r>
              <a:rPr lang="en-US" sz="900" dirty="0" smtClean="0"/>
              <a:t> Cultural Influencer Study (2013)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675" y="3489325"/>
            <a:ext cx="1863725" cy="1112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9903"/>
          <a:stretch>
            <a:fillRect/>
          </a:stretch>
        </p:blipFill>
        <p:spPr bwMode="auto">
          <a:xfrm>
            <a:off x="4116388" y="4554538"/>
            <a:ext cx="3136900" cy="233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2" descr="https://encrypted-tbn1.gstatic.com/images?q=tbn:ANd9GcSUv6Ca_ob50Ua-zgtrz31bx_g6Sd6e4jPX4akMXrUn6j2Bszo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11413"/>
            <a:ext cx="3232150" cy="214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Language Is a Lens to See Culture – It Offers a Clearer and Richer Understanding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4B05B4-2A91-4EA4-9AE1-B14D9388D22B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2048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975" y="3479800"/>
            <a:ext cx="1790700" cy="1074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8" name="Picture 24" descr="http://graphics8.nytimes.com/images/2008/01/25/travel/escapes/25amer600.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150" y="3460750"/>
            <a:ext cx="1643063" cy="113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9" name="Picture 22" descr="http://static2.demotix.com/sites/default/files/imagecache/a_scale_large/1200-7/photos/1339383115-elected-officials-and-vips-join-the-puerto-rican-day-parade-in-nyc_126856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6"/>
          <a:stretch>
            <a:fillRect/>
          </a:stretch>
        </p:blipFill>
        <p:spPr bwMode="auto">
          <a:xfrm>
            <a:off x="8480425" y="3489325"/>
            <a:ext cx="677863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0" name="Slide Number Placeholder 1"/>
          <p:cNvSpPr txBox="1">
            <a:spLocks/>
          </p:cNvSpPr>
          <p:nvPr/>
        </p:nvSpPr>
        <p:spPr bwMode="auto">
          <a:xfrm>
            <a:off x="8153400" y="6477000"/>
            <a:ext cx="76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914400" indent="-457200" eaLnBrk="0" hangingPunct="0">
              <a:spcBef>
                <a:spcPct val="20000"/>
              </a:spcBef>
              <a:buChar char="̶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7763" indent="-233363" eaLnBrk="0" hangingPunct="0">
              <a:spcBef>
                <a:spcPct val="20000"/>
              </a:spcBef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5B44959B-EE3E-46B7-85BD-DBC75F858FA1}" type="slidenum">
              <a:rPr lang="en-US" altLang="en-US" sz="900" b="1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900" b="1">
              <a:solidFill>
                <a:srgbClr val="000000"/>
              </a:solidFill>
            </a:endParaRPr>
          </a:p>
        </p:txBody>
      </p:sp>
      <p:pic>
        <p:nvPicPr>
          <p:cNvPr id="20491" name="Picture 2" descr="latino flag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56125"/>
            <a:ext cx="4116388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2" name="Picture 14" descr="http://cuban-food-usa.com/images/philly_cubalibre2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36"/>
          <a:stretch>
            <a:fillRect/>
          </a:stretch>
        </p:blipFill>
        <p:spPr bwMode="auto">
          <a:xfrm>
            <a:off x="7272338" y="4592638"/>
            <a:ext cx="1885950" cy="229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/>
          <p:cNvSpPr/>
          <p:nvPr/>
        </p:nvSpPr>
        <p:spPr>
          <a:xfrm>
            <a:off x="8480425" y="3479800"/>
            <a:ext cx="663575" cy="11223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pic>
        <p:nvPicPr>
          <p:cNvPr id="20494" name="Picture 4" descr="http://thecubanrecipes.com/wp-content/uploads/2010/02/Ropa-Vieja-Shredded-Beef2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3988"/>
            <a:ext cx="1282700" cy="98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5" name="Picture 6" descr="https://encrypted-tbn2.gstatic.com/images?q=tbn:ANd9GcRjdtpbxIrE8R73athj2bv8xbUk3H-WPMmPuqFNzeGiC_j1Ha5-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150" y="2411413"/>
            <a:ext cx="1354138" cy="108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6" name="AutoShape 8" descr="data:image/jpeg;base64,/9j/4AAQSkZJRgABAQAAAQABAAD/2wCEAAkGBhQSERQUExQVFRUWGBwYGBgYGRgeGxocGhobGBocGBoYHCYgGhwkHRcXHy8gIycpLCwsFx8xNTAqNSYrLCkBCQoKDgwOGg8PGjQkHyUsLy4sLCwsLCwsKiwqLCksLCwsLCwsLCwsLCwsLCwsLCwpLCwsLCwsLCwsLCwpLCwsLP/AABEIALcBEwMBIgACEQEDEQH/xAAcAAACAgMBAQAAAAAAAAAAAAAEBQMGAAECBwj/xABDEAACAQIEAwYDBgQEBQMFAAABAhEDIQAEEjEFQVEGEyJhcYEykaEUI0KxwfAHUmLRcoLh8RUzkqKyJNLyQ2OTs8L/xAAbAQACAwEBAQAAAAAAAAAAAAACBAEDBQAGB//EADURAAIBAgUBBgQEBgMAAAAAAAECAAMRBBIhMUFRBRMiYXHwgZGhsTLB0eEUFUJDUvEGM1P/2gAMAwEAAhEDEQA/AIFzwTLUkd0R+7UyzAgOEGsMQfhkkH38sVTjeSuK7IiAwpCOrRYyZExJI3NgpPiLWsPaDh9KgxZRSUvCk6ZHqBFh0AgSBhNmCtHLmg8VO8fUgkDRe5M7KLAz8TR1jFS0imjS4V8pDpuIgzvDZ1EVCEYnTqYiTAYAKAbhSGZjAGqLHEmWzVRKT0iVek4gB5UgEFhcH4QpR2AsNScyMG5LgbuIaiwhu7IZgJM6gDqIJJuzdbAXGOa2dp92KQBLq3xnSCwaWCsRe7w7f0IByjFi22guxY577xvwJ6r5cpRR37umAQA8gqJCkxBmLCJloiQY44dx0VMzSOYLgUzpI1iG0toRZBUESXBOxiJO2JOB5molGs9KpdIcAgaTq0qC0yTCzUi1io2g4FyXF6Ts1WuqqTU1WWL6SQOdwskiPiqDmcExGtxBAPEu3EuA0nTMuAo1pqAAMrUTUQ1PyYbgc5648synBHVkNN/CGDgkH+fR6H4d9jG18Wp+LFUZUW58BRSNIJMeCwsSNMmR4XtY4ScVoVMuyGGVSpGkgXBY2I5iDAXzTpji5/p0MkoDe+sadva1FEdgPvKrqrMm7LBckkWltQHmCcFdjcrl2C1XpGvS0gLTDWRvvNTPTZgJCyJ2GoxsCJ+E1hWyDf8ApaDouoVCwUs9Q+JdBDKVVQxAg7HzOAOznCUqI9Gs/wBnCqGPPVqI+AKw56hMmxSBcRSqFebnm8BAwUKTCu1nZU95SoUB9zVIe7GbTqVb7aADG0sALbL2y7CnWo1CqorFUSTUJ1U4Y3bV4SqkRcBzYYO7RcSc1aarUUmiFCsNQBeIPhaCLhZF7OsE3OLDwLszQzNGrWv371lOu3hCDSQtv5W0mdyJ5TgipY2WGhcMS/4frEvYDsYtZc1XqGWChKbBvCS6HvKkWnewO2o22OGnavswn2fvKDFHoQHvAZI0ywmCwhTqG/infD3i3F8tktVNFqK4C6ii+FoUb+ioBJj4YkYT8ZoHMLVL69KJD2ZfCbkgyAwUDzEEzbZkWyHrtKTcuBxvKYmd+0d2KhRnXQVrBoBAMnvpiAATJ9N8WDg9KmarCjTpZhWhlUCPGssTTcrFPkCqyGGq4sAp4BwNKYrMtMVCkKr1RUZGFSJBVSFlfDzjxX2xPwValKvFatUoqVLU1o05UlNm0sNIIBYxtvtOKFbwrTXYeQl3dWLVDufP8pFw3J1q9cK6O1Sq8PDkDSCveFwwBQEFQepnqBh9xXszXymU+9qd8qkGUUeH4vDsLgMwBiDMWkDEVLtD3lfL1gF7zVopl9QUswNMs6gyAQQx5SF8ptnbniVOnw7MM8kFdFiJlyFEHyJn2xelMLeVGv3lha1iR0J8/rKlwHg1YUatXvBBbVVpQCUpoWOjSwNjMSCDa0bHmpxPMBzqfVpQHaAS5ICtyMALIn8O5vNW/h9xp072m1Qd3UgMh07XMqCZ3gQBET0w9yZ/9bTHeEUFUhZPiIQ9zKjSwLEixI2A5ADFG75RtaWhtL2jWmS1KCEXfVDA2TaOkhj4Y2G++GvD6ngYlQk1Ta8nwrO/vgI1VdyX1hpKg+G4psZJIO7qR123wXwynY92upRVeDItCoo6xN/meuK9RCJB3hK54ZutozNVQtKdFFTEvYamGqTGpjH9I64r2YLLQrGjXbvAjrKnRoJYj7sACNTsqmNtbmZg4GzGRLOKlUqmgxCuocyJVj0FiRafS2FJ4J9nAcaSKk3AJFocLEAEkj203F5J5RveRqTYTeV7WMv2aHamygB9RIVG1sAXAvUIQrAgyEHQzdsr/EML3pNTw6QtJQhMEyFbxRcBdTLEEuBIjCDhPYyjmEp16hILsIA0nvNJIYMYiNQsRyAnfBi8XyneMtGlRGhdwoJYH8Ks4I1SSZJ+gAwv34z5E1P2hZFtdpZuB9vKmZVlpZY1KqQL1aCByQIIBbc7lVmJAm4x1ks3xNS1ZstSQliBMsFFpIKs06rX6AdTjzqr3dE13LEoy1CNNM6VYsvdDUx8DCA4IEMQedwy/h/24qZV/viFp1GUEMpkIqsFBZmimi29FDzeJb1AvKSg2Bl1zPbd0YDMJS1LeyuoO4E6mAYS088GH+LFErATUSP5rfQH88V7jfEMhUzOoFUJLloDaamhCSymIgWv5TG2HVfsJSrLNFiXIMyQBceS/wD8n1xXnvOy2hmT/ifReqFJWnTAJJIYmBboIuRyOLJkO1WVrWp16bnoDf8A6d8eS8V7PvRLJr1MFazaSsyJ8Qm9ri2EtPI11emwYCDMBjBG9gGj5j2xIYdZ2s+iZxmrHhXAO1uaygYli2rTK1u8K3DRuZU+Ec4xduG/xJR1UE0lchdUg2LTsNUkTYX6YKDe289AxmK3Q7cZUqD9oon5j6EyMZjp2YTxKtRq5nNqKxNOiGOurA0gostpJgayYVT+GZvhN2o43UpurUah0qYSUpkiOrgXnmDvznBzmqtUrUmolRKjIonT/wDcDQDGmGEbTDeq7jj0mVkQNpJ3YgmPKw6YGs+RgPfnGKVEVQWsPKH8I/iZr8OYEFvCxABpspj4k/DG8iR5DDfjFCkujL0kclqgMvDEkyRTIYGJkGR+AmbmB5weFg5lKS2kqGNzH8xjewkx5YsOXr1Az0nM1NYYsxM6hMHaZafZBPPFS0wpLpyJyIAch2v8I/oZ+nk6lWnQJLVacVanhCiwfTTWB4T+Jj+EWUWwsz1ZKhVmXWym0i553AjxX1G+7Kv4cKs1mLo4BlQA87SSYNtgd4/lTocE5Km1WoyqGJABAkSRzkki5kn1aOWJDMrBt/Xaa4pUGRkIsDzztprJuO09IpuAVWok/FKgiQQDfw6QDG4UPzcyZkSlWjTFUsFp2YzdRNW8eWpgWBABZojSMS5Dh1Kqg1xPigFvEQpA8EwsyqAG9qaWuSddnmahUSmSqzBkGbatiV5CII3lD/Pe+obORpvxMdabAa325+8LyXZ162lUYgAEAK6LcLICKWkk722OkfhwWnAM5TRSxptSW5ZILAAQWNpIHispMEL/ACzgXtWgrO1GnIWnBpAafDB1llNrli15vY3xdODZpu7Qd53jBVDOuxYCGP8A1T88YmMxTUCDuL2On5xtARrPOKvDgamtKtOAZLHVJEXOkCSdxHPU45SLD2V4+lJ3UO7INRuYFzE6dfiPiAO5MK3PBXBxl3zy5anl1dq4cioVVVppHjA0gGovha7E7qLTOOO038JqlM6sqy1QT8DaEcTaxJCMB7RJtERsUyXAYCKO1ib8xb257U1QTUXLqaLDSXYgMw+EiPiADAi+/TCXs3nmp1qjKwValFx45Kw4Eb3Nwvrp62Nk4N2XzNbLhGod2U8GqspQadRcXYamudNgdlnacKu1/ZiplSC2lg4+JJ06hci4mecEXv0xyZrkkfGS4BUEH4Q3JZlxTp5UgkglajD4YMNY77De03xLnqmlDRcF9cCm4A1KwYAqbGZEGTyI3iQP2fFNabd441Sp3gWQCZjz5nljXabtCiUDTpiWcHU4/CjW0qdvFFyOVtiZ5RJY83muGcPQac0pWsqEoWBIbvPiBqagN5B1iZBvB3C7RcWdz3FSsKlOqynQxVihn8Txqi4MybHnGJ+wfaJKSV1LxVqugRefhHxdPL2GLDmeJ0+9p/aKdKrJmnrRWIIg7MLi4n9xz1e7a3URNn8QW0R5LJUKaOUywpkxFTUzgQVJUFvCDYSTb52a8MWl36zTglWQg2MWOykDeTBm3PpmczdRgUqPT+9qANCiPE4mwMAyDIi3vgWnlC9WmtOWqPrYEmbeE2ZiPhFp8vM4mndgY1UGW0s/H8nSGRYU9KFTpAEQC0qYHpqOAexdI0ssgJDA1Hb/AMAAL4FzIZYo1FYtIOmDJsb2/TzxBT4qaGUy8Umeoaj+GdIs5YksYGyx6lcSRlHiEqOp0mJSYvJVCVmDpKsGBIuFJVrE+KYOxE4b5bLmoqmmKaqzeJqiEliAsimhMAWblFx0jFU4BmAa7BZXVUMFrlQzHa9yBb1G98WrM9p0QkaJKyKIMAACYFQkG34tufKcSaTBQeo9/aSKik25EQ9uc+ctS102Kh2akKUDSASzM3lJDERHI8sAdhOH66L16reGCAASoUT7W5bnDri1N6lIpV0n8XUWAszE3UKTyuVEbYgo5rKpkBTZyqhjoK3m8DGXhny0wvIjS0w7EicJkKQaVRSpN4vN+Znxehwt/iZRpq1EUUamWMsBOnxCAyyTBs0raQPXG62UoDLrTFVlfvNbF0BF7CbFfPywVn+I5N3CPmB92QFkG7gFYPh2AiWm5AHTD1KoSSDIr0wtiBaLMrl2fKKRl3XuUYVW1CefJ7KVQgEqpMEyROHOuuuWSs3djW4VtDsAAoACyCNJCInkYJN4kjJ5hUQKEZEeVPhhQG+NwDZhB5fMTgTj3jNKkWXQoBQwY1Fl8FlksNNxtEbSMWlVeUZyFtCl4we7Zi9OQGEO0jXo1BAwAE2JgCbX3tPLu47umVRUDMzGJ3iBfTa0lQJRr2Mq+B5M5hglLvfuyxgEqhLAqzr3kC8EE7wRa+Ba9JsvU7j/AJZAKuY1m8hh4Jm7EmJiFiwvSaag+GGNrkcw7Kr3mpXVjDLqjTtBuIMkeIE7WvtfHVVClemEpd4rFdDGoVUeI/DHhYwNpOAadGkrU6WXcu51Gkkl6ROkyNISQFlm0m5gAyN2/HaaZdVbvajVdQNZVLafxafC06Bfk03IkkjBXAOW+sG3lEp4nWWxyqAjcHvD9ZvjMar8QQnxUqrEACZX8IC2hNrRjWLQp5i/e0ustvCuCUjl3D/eGsdV50gxANMHYxHyjFDzXAPsuZpt3qu1N9cC/wALAgMttJ9+XLDDO9qKlHI06dOyqops/wCNbfCb2DQSGG8EWgjFKo8QZm+IjFVWoKniHzmnSw74dsj/ACl9yvZ9ajisyASSvhaTZdI8UhmEqoJkk6j1OE3Hs8qNNNBrUkBraoBIKmALjbURMK24OCsjxVmy7KWgqNSGbgrHLkNIA/yYT5uqmbdgSKT6peELB4F2VVgB+uwYdDOoaVQKAZ1aiXJVRvt8YNm6ruC5tqXxAAKDpAuQNrBT/wDLHfZTNt9pBk6dLFrSdKjWxgcxHzIHpNneyz6C1LMU2jdX1U6hvMaWkG997keVkWRJo5hBVEAOuoHYrqE3G4jpi9npuPD0lRo4mh/2A2vby9L7GPeN9uC1SKdKloU2JWTPK522G3TfBeR7RjMHVC06yeI3GlhdmKhjK3voEzy2Aw6qZui6FsrlVbS41eAWMSDAkm2wkQOmAKnZFFdc0FKrBNSjzBIPw/0xJjkY32wrdbWGkbpNUWoHY5hyDroY2z/aujVq0/ArNAUkyNpsQLDc/wB8bqdrGy61GpKGRWgAhoAAv40Im58/71Z6Iao2gMVF73jrccvPCXjHEKs6GXSo+GVgxJIM/iBkmb4XNIVzZ9eZqV6VLC0GJ1vcDTbp6SwtxnvFRlc0q1OpKPTJUorSTBn0t5gTcY9I4R25LquthUgSTADyIk2s07wI8seEZXiVSmZRip6gCfyxL/xuuG1iq2oc5E421qJaxX2J4402BurfDjWfS9DjGWq6Aag1OmtV8d1vfa2xwt7RZSk9HS7FV1hkh920tALEWW5m423tBUcKyYq51zJ0UslQQEdXoo0+tmPrimcZ+31ddKvXWKZNhpBZl67CTE74pW7qxJ085qNhyLBdwoJ+IvA8pm1ZAW1KpKKzTePDrMRb8RtcWGM7V56g9QrlZKuuk+EgStRWBFyTZQvt54quZzFRRpLMINxJjeZjEP2xgdyR67c7YszDKBM6xzEywcApClWLkhlUEHr4iACJ8yN/PDntJxIa6TuGULqKEDZhAbVYzIPKPUxiknPtBEnfeT69et8N+HJl3oA1XhgTuzdDYgHaBIPW1uddUUyb21k0qLF819oeOJ5d0cKh17hze+oE2N77e+HfD8+y1qNQOVADKzWaNQG0+gFxyk74TVqmTiQacEggWtogEQBI1QLRf0xVu9MQCWE7jY7iRPzvgaRCDSX11JIub+k9g45mqTIrrWNTUO7MgFrgzB6RYrEYFetTFBF73VLHSyq0b6iupkXTMjYxfmLhJQ4wNB1UqCTSsadEKZqKVs0k2BJsBMH3WNmdZCqfDysBeACxC9QPP3wvjG8WWbHZOBFZRUO1z+n3jDI5hVchJKlwQzQLSC0x0BPSfynzmdY1GM3OrSQRBAg2PMQBgXLZ/wCzt4SAf6lX5wRI9d8N8rUZKhrFKVUGW7wgnTO5EWBvuQelr45cb4QhGgllb/j1RWLo414vr+l4R9tZqFQAfeaAFcwVXxeItq8IYBpBa0TzjCIqKcCBUpoYOm94BbTPxLJMdRhpXzprQQ8qPw7D5emFtbJszsFsFiJnbkCYIMbX5egwpUYMbqIOHweTMtQ2YddozyOWpZo+I1O7BBAZFkm8KtgzTfcmBJ3AxWs52dBr1aiqoUEsqsbQZO55jnNj5bYd5Chocd8oZH8Ez8LWKGwXTcG4vfDXKdmUrV11VqiANqKXfVBBIBLAiVB31YOnc7SKiIpu5uPLX2Y4fg9HL5FDmK+ipohYYhWlLKBAIaJEiCAfQhfwHsWuZps2bqOaBP3aKwGsmGZySJ5AGNzNzfEnb+uHq05Z6dNA0WIdmLCQqkgwAoGuwuQDM4hrcUZ8tTeivdrSVlB1c2b7yFHmaZF7BovE4Zd6aPbpF6OAxGKAe1gx3Og9BBezvZhq9Q1DUAoGUVgSSSsKSFkeGU/HJjzviajwak2cqUJq1FppTAcEhoWoe8QlCOQVdRsLmJg4d8IygyeWTvGCqKgILGB94RafVonyGKtSzjZXPV4qKFLMdTgkaNWvSCSsMCQOZgbGRN+Vaagn4xepetVKJ8LafGMc52dy2VzK1aNGomgF2JaVLEAEaWLE2j4ZMv5RhBw3iDMamtQbHw6TDamnnERFp6eWGPEu1ytULKy1pJ0HZQrAaYm8ggzqixmwOE2dzsuzsyoCIAOohQTPiIFyQJvAvNowk73a806eCzUr20tvfn36D865x3ixpZioiUO4VWgU3VSy9ZJXmZO5EEQSMbwfxHI99U7xmckhRN9lUKvL+VRjMW98kX/k+K4A+YnD3BHJrHzEg/mAfbC1eGgNzB8sWTuadUjSSrR8IXmN7av/AB8/Cu2O6vACRu1t5p1PppU38iRhJWInqa9OjVszjX0iemItJggqfMHr12xJSyqU0FZKkN0FiPKxmPPbG/s5V9LiIMNcW63Jge/vgfiWbpoppU2DIG/5sQW2gAE/CDPrv0GDAJi9Y0qNiBbmH0+NV8260yS0/AgjkP6tzA5nCjOdnM09VyaLAU41XSVGkPNmv4TNp+mG3B+1eUyaqVSpVqsAXayhfhfQNQmzLBix3nYDodvqJeqdFVNcN+BgdKwE06RpG/iBmw85cp0lXXmebxOPasBT/pBv6xnl+1DvSCgAMAJA0LqiQSZG95kXwrrcWqGroJJBElQx6ghdUTHmBy5YP7NcKY5HM5uZCxShZ1X0vM7AfALdSPVr/D8J9vD6F+7pM2wAYrpTUQOcuxnrGF1QlgDNBlRQ1VdhuPPe0koUalSFbJ10Lf8A1Apa8TbUoBB2vMzhd2nanQcUc9RYDTqVRYOCbMhUnQQZkBt99r+wVs2WAMk9fz/fphN2s7OpxDLGkwGsSaTc0eOXkdiPToIdOEFr31iP83qvoVGvX9rT5tzOnU2iQsnTMTHKY54ymNRA62x1maBV2VgQVJUgiCCDBkcsc5ZyrqREggiRIkGRIO4xMyTvPqLhvCUoPWZdqjCB/KiqEpre9lH1OKN204MFzbVX1Gm4BEWAMQQSPME4udepV13cAASYUST6mY9oxTP4pcSqUcjKOytUqBC2oyVKOWHoYAwdejmp5Abec4VM753F/I/Kea9sc5SaqFpRCgiViOUC1rRHoF5yAgd5AtfriOcTtRBKhZJPIcztAG+K0XKtuk5jc3kYqYsHZTJFi1Q+FF3YorgAeNzDTBCCxiLwTeCrXgVYmBRqD1Ug+W4w64HwzN0HVzKU1aSrGxmx8AYEyIHsOmKq2fuyV0MsooalQIouTxLUcgroSNb0a6Sv3dNe6GgtLwF1SbAWFz64XjscK1dqlWr3FItJ+Esf6aaqzafQkxMXx1xLPlpIlZA1NsWHIWOw5D/fAHDhFRTe1/3OM2gaoNy1z798dZ6V+yBRpM9Xpf0lko8I4flp+5r1NVg1R2j/ALdMfLDClVo5ZtNNEpmPiA8UH+tiW+uK/wAZ4pUqUxdggMELEn0MYWGnaTJkTcztYQwEBhcEHnPoL6gqA6xbCUVrIAradP2jrtDmKNUGWE7zN5wk4PxipQa0lDup2/0Mcxf6gt+NZWglOkKUd4EUVIn4o8UnaQbWHvhAUxSD1noMPg+7Qa78EWlo4alFASzg/wCaY/wosMx/xFR64l4fVVqlVlMjw7xO0XienU4rVJJgdf8AbG6VVkOpTBFv7g9fTEASzFYUVFOviI0ltbLd4CnI/TpHpY+2EnFeMvTq0T4S6fGpkjWjfiAOxgHElLtKyUyEEOfxHZfTqfX64TmgWGq50/EZG5JMkTMefXFhsJl4TAv/AHdBfSNK/EPtDNWzFUl2PwgXPQAmyjDZTR7yll1VxTqMwclxrnUVEiNK/Ah26xis5fLMxCgXbb+5J2HOeQGHvA8uozOXEEw71NZHxKLIYnaUJv8AzYBRdhNrEHIgANrA6dNNP2h3bGqdOVy0+GpXpkqd9CkjxE3vp8vhwn4pkD94gsj1KaoJ8IpKvjNzOokamnlTG/J/2hyivXo12ElS0eYG0GQIDMx23JBxxm6ZcDRTaBqvy8SMkk8oDE43HAy2M+cd6/f5weZWKvC6aOqAzIDM3MLExA8osMc8Vpqrww0IySoYybRMgDdgZgx67TMjEvUqKSkzBA2UGLcwDEW6HliucRUs4ZiSxF5N8YqC51M+g13NKndBGSCmBCvUUDYKTHtPzxrAy05HXzxmJkDJb8I+UIJ64nyFAOxuVIBI07nrHWBeOYB57wtiMi4IJBFwRgBG6ykjSTVssabaTB5yDYg3BB5gi+F9XhtEnxLUnkQ6x8tB+hw9p5xasKw8XQEAgkyTTmBfc0zzkqRJABzNIipG/U8vUyLRzna+CViDpEaq0q6hao2lT4llO7cqDI3HpgZFJMC5OLrxbsoahQK33m0FTcHbSIk7gC0klul7h2P/AIP/AGevSr5p0bT4xSgnxj4dZ2gG8SdgDzxpUQXUGeKx1NaNdlXbj0lv7C9mxw/JjL1Drq1TrqCPCCVHgF7gRE8zPlhPww0v+LVQg06aTBgB4ZdkU+hB0nn8R6YtmazA+NzTAW5YtsBz3xQewEnPVqj370VUmLGWDn8iPbFtQAMgHWDQBalUcni3rf8AYS+cMkBlaJEbe4mOWCQL7ScK8xW7srUaykkTcwNpbyFjq8r9cMDTZRJIPoQYw2OkS855D/FLsVUOeNeiFCV1DtLAQ/wv8yNU9WOKtT7Fvu1WkI6aj+gx6129OpqSAfgZ1MgD4gIn2I9wcVCrwt2WDb0Bwo34iBLnTKoY8z1DPZkAjlqBufUb/XFb/iJwlamVpGrdRV2DRcoYM+xw5zFYGmG8gdj5EiesXwNxHLitl2pNBA8Q8ipkx7avnhpxmEWBtPN6GQyqbUaZ/wAUt/5E4MpZsA+BQvkqgfkMP6PCqa9PngjwDZR9MLWklvKV0rVbkfmTiReBVSpLQBEnFhpMzWUfv8sLe0ma0QlRrbsosTzVfTmfbC2IdVQjmbPZGGrVMSjAWAN7+QlZziFydA8K8+XqcE9nciHZtSyoHxA7H9ZwqznEHqGPhUbKLAfvri2dncn3dEGJL+L+2FMOhLCen7ZxSphmFt9JDxjhKOmhRzBEzy98V/K8AqIwmqyJqlyhIOgnxALsxjrbF27hm2B+p+gvjf8AwxzaJ9bf+UYfdQfWeKw9dqZAN8t9QJWOPZhWKFFVEIJVQBYTaTAkmB9MJyt8XrP8ERE72rThUgf2EAx0wGDl3oValOmusDTECVJ59NpxmtTyg3Inu6GPFYLkptlJtc2/W/xlRNhiHMUSlRhzDEfIkdfLBNRJxxnaMVagUmAxF7mxjAqdY1iVOYCcKxi4k47y2XqHU6fhgmCJA2kDeBzI2kY4V5IAMTbEdDMGdyD5W8jiTKyw0F4blcw6PK+KbEcmFjpIBuCQLc/pi65HsowlndhUceKFYC+4lYHlGKLls0qsCRYb/wBx9MHvx6tr1rVqDoNRge2xwSELqYti6Vav4KLWBGpP2ltXs0i/jk9GLD28WIs7koRwNKnSb9BzO/SeWBKPaMsyrUJhySraiRpJsDIk6SGE/wBpMvabNNSppqZgGJBgBptMXNvyw4auamSDPM0cA1HGU1qjS978G2vsRBVrBqhA8NMwlOZnSgvebTz3ux2xXc9me8qBzEyQdIAA3kD3O+OuN5xHJAuZCgj5tA/luBfeD1xlfLKiEA6mB8QAkADe88vTCirab1astQlV2Xm/y+0sfCex9SrRWopADTAMzYkcvTGYWUOMLTUK9LUwG5ZgfK3KBA9sZg7CB3tXhtPQfrOKykEg2Ixulk3cSqsR1i3udhg/gCirXoo4BXVJJvCqCxB5EW2/1GGFTtHqDZioSAJZdMSiiD4Jtr8aUUMeAJVcXJwCJcXM7G9qmk2RVufpFT9mKtu80Up27x1Un0BN/bBOY4MVAFTMDWR4C9M6SAD+OSWAH4tJAtJAAxWsx2vzDOShFFWJIWmBf/G5BeoepcknBvC+0NQjTUphg1zpAUPpBYghYUVIBK1QAwIEkgnFxphZhv2jWqG97egnqfYvg+XyiB0bva5EM5Flm8IOQg/FfULixw64hxlUSakKOpMz6LEn2x5nwLijUWKK86WCjb4HMCRsLlHHTvHAtbDas4JJa5PMyf8AYY0KNUZPCJk1yxfM+pME7TdoXzP3ar3dEkAkjxvfmBYKN4uTAvyxJ/D7ibCqUdSEa9N7RIsUPruD11dcbZU1BouLC8C/lzx3wfhr1ClKny/EfwibsTyv9cV2JqZ44cTT/hRRUa31+v7T0kGTT0wYkjptOFnE6tQmWZVUfhCwT6mb47TiwSpUpJDuiqJIgCx1WWZNhYRv5HAr06uZJ70MEggCAoabEROqCOu/lzbvm2iCrlNzPNON9p/tBYidJEII/DMx5ltzixZN2FFC8ExB/SfOIwj4pwWlkKrh2splSeQYSAANzynywDwrtBUr1tAEUr7xYxYk/wAx2gdcIB3aoVQeEE5ieT0Eaai1Qd458VrKBsBLlxDtZl0oJT7+kWCmQhZiRJ0gGnIkWH7OCct2uo0VTvKlJjAkI4Z+USqhr8jy3kjFXehqP6zjqhlwL4bDGJG0bU6+rxAbkkATYTYX8oxJTqQQWkgbjANPOKoOtWI5aSQB5nT4j7Ee+G+QXLxq16hE/wDNB9hK6h88JVK4UlSJsYbst6iCqjA+X5H/AFOM32qFOmxpKF5aSGDX5k2keWKLxHPNVYs5knDbtJxxap0U1CovSb+pN8V43OM7me5pIKaAZbMd+frMpjFm4Jx+nTolH1ah8MbR0nliuacbVb4kMRqJL4dKq5HFxPQOzPHkqv3bM4e5Ek6SN/a2LBxXiYpU2KsmoWhmAv6cz5Y86pDuKAaYesYEbimpBJ8tRA9hhbma9RzLuxm92J398T3pOhmV/KKL186aLfbrbf4Rt2i41UrSjmWgEQADOx1Wm4g3uI5Scd8QzPdsEyrsIXxCmSAzBRqJ0b/DzxXKk7i2IstnO68USb7x6bEEc8CBeabhUNrafT5R7lCzp3jBTpq/yjYeIyRE7jfphTWUFpUsGvIMfQ89+Y9zhtwjtClOg6MoLO5YE+otAE8uRA9cLHcVMwCo06oEAG1oNlE8pgD54gCxMC4IBI53vx6TsZc7kGF3b8tJBgk8hfadgcAsLkwLmcHZugUYpM6b7MN97MAQfbliLL0QzBWbSDuYJ9IA3J2HmRJG+JBhNTv4jJcplgVBFXSw1MVYWAUDTE/EzElQBtGBJIPL2xNnsqaTQ0iJsY1AD+YDY72O2IaVUYmDSIvvDzegCfw1IH+dZP8A+sfPDnJ5lMxSFOvHggKTz5fPlhNnDpVadjplmIMjUwFv8oAHrqxmUrspsYkRyIPkQbEeRxFNius6thVxVIq3W4PT/f5w/Ndh6RhkYj3BHyvhbmew9Rjarb/DH1Bw34bngSBGhtgqzDc4GomG3gGVMxCmDhxks2tS46T7THruCD+oIOHabqx855TG4KvhlNmJXmVROwthJk9dRxmLuEPTGsNfCYmdus844NWKVTe/d1QPXu2iPPAvE8yDToqQWUnxRYarsAT1BqVDFrMDjo1tDjSTqUzIi3I78741QqkJpYKYESOai4DqwKtEmCRI64RU21M3sZhaj1TkF/e0K4ZlqdM6qgVOkxP+UCWY+gwe2htTkd3TUFRtqXWNLM8GO+KSqUgSV1amiJKKmgX4QBPQD+0YJcAMhMnSbTDADoFaVHpGOLCVp2ZWYEmwtCaPFNVQVNMaqitAvCKSVF/IqPSmDzxbmbCfgWl3aofi0gSTJmd9rGABbDgJJ3A8yYHucN4f8N5ndoItJxSA1G563sZwtMsQqiS0AAc52AxeuF5Q5WjoQaqrG55TEW6xsBz354V9mOFBS1VirN8KQQRtcz1Mx88WzKyg1N8R+n+uH6aaZpmk20i7L9m6aVGrVDqquVIY30MAQSJtJ6xaLYOqU2AJFQH2/scQZzjCosmflE/PFZqUXrvr0gDrv8tsQxybS5FL6kyq/wAR+CNmsyjU1J004YC7HxGPL288ccCyAp6Q1J1CkFRpYTBnxNFtupJnFzHD9F9sLM7UvEz7YQcmqdTpHBXNJSEG/PM4zOY70wKaj5H6wD9cYnCP5gU8wZHyI/XHeVAmZw8pnUu845my7RVVDbxJ/wACsZLEH8SrPzAP98VjjPBvs0MKi1NYIWAQRsDqB2sbY9Ap5QqZiPTFd7f5BmSnVHiCyrWuAYgnykG/nhat4xczc7FrmjXCXsp+9tJQSxx0h+eNmgTsMGJwxlGphpH1+WFSRPZIjFoOFxNRQSAxgTc9BjmYM4kAwJjqJvCOOcQFR/CCEVQqA9B188AolgTF7xI9LjliRhOImcrbkSJF4MbTH7uccOkoZO7Ay7CaqHliCvRtgik6/iDTPIjbpBH641XdJgF4m1htFpGr+a3pfywQ3i9V1YHMIHTXxqSJA/cYnz2d+E38I8Kkkx6dB5Y6ypKmbGOoBHyOOM1lp8fhgnYMJHlpJ1e/1wd9dYm6ZFvzxD+GcUMguTGmLKjm1wB3nwi52+WJ6OcSnJUELsQLVGBk2bSVQAwDpgkHnyWNk2VZcOg2nSbxaBMXnzxF3qxYMTO5YAEekG/vgbX2ksy7EXJm6mpm0rf03PM40kLEeKR/UNJ8tpI+XrjZrMVgQoPICJ9Tu3uTjlUjEzsrOcxklLE6tgYHEitgTH6bW0hLVIbULGxtuD1HvfDDvpl6bFGZS+lTABBPeARsCF1gcojC4L4NXRoPuCf0Pzwx4ewY0hawel/+TWFP/VUI+XXA+kGsdMw4/S87p9pqoABaY5lVJ9yRfGYV/aW5x7qpNvUY3g8zdZX/AA1H/wA1+X7RTVpeMeYwfUya6Q0Ogj4gQ6k+ojT6XIwLVMn2x2lRlBIJHKxIke2DJMRNLxErIjSh0Ere8g2Hr0wY+Q1sAjoxF7EjbzqBRz9cCUKhNSeYA5DmSf0xJnC9Vt3dvKSTztjjuJAzCmW8/tHHZ06XZWkEiwtFje8/v83R3wq7LZQaXfVz0lYuCDzJxZMvl0O7Qeke9saFHwprPH9qMKmJJHQRr2PzEkq34YZSfOx/IfPFgzeYa/6i3vOKnw0KtYLqkONE9Juv1AxZcvxruxprAlhYRHi6XOxxoUmuszCNYK2Uk6mVqh5WhR0iYwPWzomdUEfIfLBlTipapLkD+VZ2HoOeF/FuBd7NSib7sk/VP/b8umK6qlhpL8xE4qcRUjxX88AMqk7jEFHL4I+yjocKAASLkw+lwsMJH7+W+CaI0WN8LaNN1+Bify+eCHz7iQ6g/vngGBhAiNVzQaymfIX/ACsPeMbfLFwytpAIiNz78h9cLKefGwGnyjBRriojI5swIPpikqRL0bUXM88zuV7mqVDgwfCQwiPXbAHEeKtU5xA0kiRqjaep88TcQo927Ug3eLqHwkGYmLwb3wvqqdjaLfLCNtdZ9KLlkA8t+ZwFNrzafn188EU3nAuu4BMD0mP30xPUolI6G4I2I6g8/wBMEYFGrlOUyY4jPXGu8nGMcDHCwbaaAxCwvOJXbHNCiWJCgmBJgTAG5MbDzxIi1QjaY1l9cDtTxPVbHGCErqKGNuk6YkJEmCRI5GPLHGnElXYY5x04qAZtMdaMRhowXTybsJVDH80Qv/UbD54g6SQ6geKCkRjqnTJICgkkwANyfLBL0KY+OpJ6Uxq/7iQvyLYiGcIBFMaQRB5sR0LWt1AgHnOOuTKTUubJ79+U6r1oARSCBdj1Y7wegFh7nnibhZDVFk2EtG06QWA9yAPfAWnBlDKkBWAOtiBSVdyZ+KIuJsBzP+E4iwAk3KIRfebr5NwbgmQGmCfiUN+uNYITPFPCz1tQJnSykTJ2M39cZiIQrN0+hleyPF2AmxHMESD6gyMSV+Lyt6aR1AII9L/nhbUqogKhpHWL+4GBameJsIj0w93Wu08p/MVCDxa26cx3kGXWxclVIEQsk9IBI/PE+ZztACFV2ZvCAXE/4iqpYe/zwiz3Hq9YzUqMx0hJMSVUAAExJAgb4gylZg0gmfriRQ1uZQ/ar93lUa/rPUMjRWjTCoN4LG9zEE3Nh5Yk76cIuF55io1fOPphmtXnh0C20wWYsbtvDO99iOfTF4ULmKS1BB1C46HYj54odISfTD/glWoiOtNZBudVlUxf5jl5YNWsZAh9TgJHwNp8oGN5dKtM/CW85J+kDHeX7Q0kRu/qIpRdbG8aeon4uW3XAOV7RtnNX2cmlRj/AJgjvGsbgEQo9L+kGLswhXMm4vUpllXTFUCakabDlqC21G5HOAd7YGd72ifKIwpEAtRpPIUnvHBuzHcDc25n9cTLYQNhyA2wnUNzLLCGfaWB/f5Y6bOTv6YAucdxfqPP/c4C0i8ID/02xNUoB0ZNUagR87b4gDQBIjzH7+uJUcHmY9sCReGrFSCJRXoimz06lomCBJkA6eexmD6zeMR50kkloDyAVgg/D8RtF4veZMxfFv4vwBa4LLapFj1HQ/3xVMxljSqaa4Y2iQbxELpJsQLW6CLYz3plDPeYPtBMUtwbNbUc/DygDU43F8aDsAQCY3jlPWOvnhpnYhQ7B15VkBLRBAVgSJIgWa4GxKxhdXpaUDSpm0A3B8xv77YERvMpF2nFDMATKqw89X6MMd1s+vKmo93/APdiJ8sQVQQxI1eEg2gkzGxABkG4jEdKg1VoUEhQWMdBvgso3i5e2gOvrJA5N9ukT+pnBTVnJDM7FhsxJJHub47o5OT4SNhuyDcbCWg/vbBeayohRoanUIEAmUcdVLGQbbSwM2I2wBMbQIts2p+35xWlIN+NQ3INIn/N8I9yMZWoshhgVPmOXUdR54DqzM7evqR+mJ8mSCCNwbbEfI2wZFoslRmew1klasqxqVj6MF/NTjps0LaVVY9WJ9dcj5AYj4kGqEQkmNkWPOdKiB7AYlp8OqGmHCgrpBnUtvW9jbY3xFha8h3HesH8uZw3FKpBBqP6Sf2MQu5YSSSepMn64lzeXWmylnUhonR4oncEyBO1gee4jEVFJ1DUBp6zfpEA3/c4Kw3lalQSAPfEkp3GM7poLAEgbkCwnaTywVwoBtSqgdonU7aQoG5jUANx8RI+eC6ldDHe1GfmKdJQiCfMgBT/AIUPrgCbGX95mAsPfvraLUMFSPGZupBg32sZM89t8MaPFfiqE/esNAtGhYAJXkDp8AA2E7WwA2YI1BfCrbgdJmCdyLAwbSJxD3c7Y6EEJOuskNQYzE44XUgSsSARJUGCJBgmYIIPvjMdD/iF/wAhKY1PYR/c/XHIyxw8+ziPPGLlZ22xsZZ80uIqTIE2wwyvD4jqf3/fEtNBqIWWI3CiQPU7D54LXhrT4mCjfSn6sb/LE2EgmMMlRjn/ALeU4cU6ire5/L6/64T5VVT4B533+d/rgupccydhtEcrgb/u2CgRi3ErT1MCNvn74W5nijCdLMluTRP9/riOow31T1EX/Pb1j3wBUvYm375bYicNII7zVVyDW0sGK1JKtHIgcvbDrP8AbmrUVlpUUolt2BJIBABCWXSDAOFZoibAD5295J+uJKeVJ8/3viQIRaGcNzJUAAWHlEfvriyZXiUjxAmMIcplQIjfry+WGNOw2kY4qDK81to3GdU2mPXEx64WpT5nfp088HZSqCscx+xiphaWKbyc+Z+uO1GI1A6/vynGj+7+uAhyZX6YG4xw1a6aTZx8J3/YOJdRi8f2xpqg5TJ3/e2IIvoZZTqNTYOpsRKDXpvSYq4ZSeswQDPoRIB9sbq5sFkbQg07gTDH+oEn6Ri6cUyoq0mBAJ026g+WPO6m+naN8JvTymexwePGJQlhqPrNZivLM0BZMgCYA6CSTHrJtiTKuQtxubeeOMjkhXrpSY6UJlz0VRLH5A4b5murvqVAoXwqBO2ygySLLAsB874hgAsswpepXKrsOfMyAsRvjscQIpssylzp5AxuAdj54JqVqTJp0FXAgFCSGP8AUrEkE9VIH9OK3n2ZXi4N5B/UHbFaLmMexeJ7pdR8/uIY5lAAA0qDqLHUsttAaNweU+KeYhjksiGsrqCALOdBJi8E+Cx6sJ6cgn4XV8evwysQCAR7hgQcO8tXpaYemZ/mRiDsBcMGU9bRub4J9NIrgw1s49/AwLiwZUYRpglWIN228JGqCBHIfO2N5epR7oSlQtG+tQvy0E/XCri2dCuyrcdT5+QP64zLklDubYMIcoixxCHENyba8bXjXM8QDUimmmi9QssSNpdpb2BA8sC0M3MExMAbdBA28ufOMabOs1PSwQ7eLQuoRH4gJNhFycQ0AAwmY+R+cHHWFpIclgbSemYPliQuZ8sdPUp6I0trn4tQj/p0T/3YlXPHu9IRB1bSCx/zNMf5YwBjqsR4RJsrkXqfCLbliQqgdSxsN/rjtilJhpIqEHcj7s25KwBaDeWgGLrgetnnqmajsxG2piY9J2x39gbRraFXkWtq/wAA3b2254CXE3F2PwHu85q1ixLMSSTJJ3JONYjB8j8/9MZiJaHtsJEaFQiVQAfzOY+S/F+WN/8ADdQ8ZL36kKPRR+uLBmckxMr4o5ch6EmOWAipNiI9B+v73xtg3ny03Egp5cBYAAAEwBb6D9xjdOmGmLxvBmPWMTd3++s+0Ylp0wthAHl0PXT/AG/1KRecqb89o3/dvLGpM2jym/5i+O1gRHI7ny2nEtIAgiJtY2EH0m+2846ReQ6N5Itt/pG/riCrTJM8/wAhg4qJF5gbflyviPSTMDa1sRJgnci0m+CUpjpOJ1o+WJUTlb9/74mRNU06xggWH++I4i3TEp6n88DeTaYJ87YJovpM8/n+u2B1qfLpjsNvz9McZEPp5kXm3pfEyONgf36/2wrSsbdP2MbVjPX28v7YDKIYYxn+mMD+hwrM8v37439oYc/36YG0MGM5wn4vwenVuIR+o5+ox2c31g4ifiIG4/f7OAK33l9Ks1JsyGxiLK8KbL1Nbm06ZQiYIIMahEkSL4Yrwqac0mWoTPg2qD/Ifi/yFscZriSMPF7T1/TCfNZpQPi/fKIwnVpm+k9Z2XjwyEHRhzbQ+vM1nFZYkEBhIn8QM3HUWPywqbNa3OoatwL3mIBJgkgEAx5RacFNnSoaIupW4B36SDBsLi4xxw3KIEZnYq4ki0htoFrqd73G3w74lBlFzBxbtWqBeNzJ6OWQimgLAz94bERNiosZibE8t72Y5/J90uoMrIZ0sp6dVN1PkwHlIvgVsroRSHUtU3AJlY3DAgcuYkGd98CcVzGmmfOwxXqzAR4FaFJn6D/Q63/WI8zmC7FjucMcpnDTCsCVMiCDBBF5BG2Es4kFQmxNsPFL6Tx9LFlGZzqTLXlOIqAQ9NKgJJJbUGk7wykH5yPLEJZZYiQPwjf5m3zjC7hQInoR+xbFiyoSBKi/OLflbAfw56x5O1lXdfkYv1rpNzPLaN/XE+UdAfGpYdAwX0vpP75jDpWWCIWAOi/vbnifLNTG9NI6wJ9pxBwx6y4dtryp+cSrl3qMGSnpiB4QYtzuSZ54PHC6tRtVVjPMsdTfXDtc0CLR0gcvaccpXI8uuOFBeZQ/bNX+2APPcwUcAo/1fX9MZgpW8l+mMxd3a9JnHHYn/M/OcLGIc/S0qZE8ptI+m3pjMZgl3ibbQAU9J5C3mf8AS+NCn122/f7nGsZhiUTasCbX/fniXUWIBvAAH9vyxmMx06TLQtHSD5X/AF2xqRyg9bbYzGYGFMH+vLGzv19z+/njMZiJM6WZJsdJi033jf8AtjFrXEmAes/WOWN4zHSZKp9vyxKI68sZjMROmosSdwPY/rjhWixtPTGYzAwp1U8/ngOtW6R5z9MZjMRJEHfMdTbz/MxOF9fN+UTjMZiIQiTiGZ3F/wB/v64UvmD1xmMxFoYYrtMqZ1jzj0x3T4m8yWLSZM3M8zJ54zGYjKOkPv6gbNmN484TxiGJFyw0kEWK8wfeLiCIBBBAOAu02ZVnARSqxMTME+cC1v8AU4zGYXVQKk3K1d6mBLHckA+fMS47pDG8ZhqedjfJuVG5AI69I6ecYd5PMc/r/pjMZi0bQGhfeeQ+fKJ9MSKwJBUnb0jqLfuDjMZiYF5KNyNj/pOCaWZhRJm1usk9fmfbGYzHEXkgzf2kHn9MZjMZgcok5jP/2Q=="/>
          <p:cNvSpPr>
            <a:spLocks noChangeAspect="1" noChangeArrowheads="1"/>
          </p:cNvSpPr>
          <p:nvPr/>
        </p:nvSpPr>
        <p:spPr bwMode="auto">
          <a:xfrm>
            <a:off x="155575" y="-1790700"/>
            <a:ext cx="561975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̶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pic>
        <p:nvPicPr>
          <p:cNvPr id="20497" name="Picture 11" descr="http://static.donquijote.org/images/tops/520/diegorivera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88" y="1423988"/>
            <a:ext cx="4567237" cy="206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8" name="Picture 13" descr="http://www.newrepublic.com/sites/default/files/u36883/isabel-allende-house-of-spirits-cover-042213-marg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1423988"/>
            <a:ext cx="601663" cy="99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9" name="AutoShape 15" descr="data:image/jpeg;base64,/9j/4AAQSkZJRgABAQAAAQABAAD/2wCEAAkGBhQSERUUEhQUFBQVFxQVFBYYFRcVFhUXFRcXFhYYGBcYGyYeFxkkGhQXHy8gIycpLC0sFR4xNTAqNSYrLCkBCQoKDgwOGg8PGi4kHyQsLCwsLCwpLCwpLCwsLCwsLCwpLCwsKSwsLCwsLCksKSwpKSwpLCwpLCwsLCwsLCksKf/AABEIAMIBAwMBIgACEQEDEQH/xAAcAAABBQEBAQAAAAAAAAAAAAADAAIEBQYBBwj/xABIEAACAQIEAgcEBgcGBgEFAAABAhEAAwQSITEFQRMiUWFxgZEGMqGxFEJSwdHwFSNygpLS4TNDYpOy8RZzg6LC4mMHRFNUdP/EABoBAAMBAQEBAAAAAAAAAAAAAAABAgQDBQb/xAAwEQACAgECBQIEBgIDAAAAAAAAAQIRAxIhBBMxQVEUYSKR8PFxgaGx0eEyUiNCwf/aAAwDAQACEQMRAD8AzGLsm02VQ1u4CUcFgQZmYH2YjUk0Kxda0yXA4JDN1lIMEeImfx8adxjG9KisWOcMYECDm5rG221Vy2iDOw7Rz07/AB+dS5LsZKNNZ4j0mwFtx1kKgSzGB1mJ3ie6Z0q4biGIxThVRLmUxmhS3fLIYHP051n09n8qJcW4rM2qANlPdEnU78vqxMmKsuG2lBQXka0QmYOpy5kIOpHjGu2nnXeOruTRtP0nlRlbSP1YUaEMRpDLuO8VZcPxQZQJMyRBkkRuCTWEHGxaeLeZ+s05tdGOgBI1jfsMnfSt/wALxaXbYa2ZBme2ecidDXeMkwRIiuRT4pZasYOKQWiZaWWiwofasDto923NRg1O6SoaZSaBX0oBWpJahMKtEsFFGtXoFDilTe4lsHe/NCZqYTXJoSHYxqaXrpppqiBrt6jUVFcdniPA7fH4GpRFAdfvPkfeH31SEcFcIrq/n7/x866RVCBEUMijEU0rTRIArTCKOVppWqEAK0wrRytNIpkgCtMK0crTStOwAZaVFy0qdiPMrB7wBEAjc+f52o+ItC7lGpjTlMT286rsLGYe8wiNDrMaeIqyu23QjQg6R2GeYI0r5d2mehQwWHR+jCkupkCNRprqN507dqvMN7SuwRXXNkEKFQaRA6zQSBuCBG9UL3HLZmkGfe8OUxPlUnBYZ2ugWiWZ9oOpJ5HvrVGT7EUaa1h2tN06czBV1UMrEj3VJ02EGOVaL2ext4MVYKqSZZtIJGYDLpBOu++lQvZp7jXnt4lmUxKkiCrqwllJkR1Y000q44lg8j3H6OQwUBtSpOWAXUTpMTPrWqK7kl/ZU65iD2R2etPy1F4UeoqwAAogCYjtXu7o5ipsV0KBla5FEimxTsQMilFPiuRTAYRTGFFIphFAgZFNIohFDuMACTsASfAamqEBu4lVZVJgvIXvI1ie2nkVUYn2gssAA/VkZmAYFCNVIBXXUVZYTFrdXMhkSRMEajfemDTHkU0iiEU0imSDIobr8KMRTSKYEUiPD7v9v9NPiuuv5/PYfnSSmIaVppWikU0imICVppWjFaYVp2ICVppWjFaaVqrJAFaaRRyKYVpiA5aVEy0qYjz61wazeVrtt2tPLkIVnNBAAmRB6ykmOfOJq54HwjpLYzh+lUMMpjKUG7JmOsRqAPMSKxuLxLuRNzPkBgkaEcgNB2cxU5eO3L+VLrQV1BGgAKwOrIUaRrvpXhKUOtG6mW1zAKjgEHLEMVy3RB95gdJGpiNdKmcG4TnY9CXMaqVAUgGVkqRM6LoI0nWq3hYe3l6/VZivVhwDoZyEzGo5dvZW09k8M2Hef1TqyghgQCNwAYByn3vH1rrj33XQTJHVxDpbxKFbqQBlBE7AkNBBGmwnfxjXWsMFUKPdGkd3Z4ULGYQXUBBgghlYawR2EciCR51JtOGAInzBHwIrTYqOKkaDQV3LTopRSGDiuEU8iuRTA6lmnvZFMDU7pKTspUNt2e2h37UUUPTLjzQrsTqgCpNcazRJoGKxaorO5yqoJYnkBV2yaK7FaX7Q7n+XbyqZFYPFYpr7teMqxYG0D/dhNbfLzPjW44Ri1xFoXAYI0deaMPeU/MHmCDUQzKTaO2XBKCTCBJprLU7DXEYSjKw5lSGHbuPGnthAavWcdBWEU0ipt/CRtUUrVppkNUAuL+fnQwNfz+f96kkUB0/P5/OoqyRRXCKeKRFAgRFNIoxFNIpiAlaYVo5WmladioAVppWjEU0rVWKgMUqJlrtFhR462EdWZGUAkDLqZ5GV2BMGNah3HIaCGBGhka+dSjic5JvhyQoykGesAYDSeqIGw7NtaJZyOjHOoaQBmJzEa6ARBAjfvA768JpdjaSuE4pkdRmyBipzTAB5MBMSNfDXatl7J4nVhnzZmBuWwDDCTBtxqH5+HM1h8MiZAHuDKOsSolidOr3eelafA8bbDIDh0K25DZnUOSWEdaCIEAagGYrpB6SWj1fANIGUOEgFSSCCOzfMPAgc6mRWc4V7a2blqc2a4qFnUCNZ2k7k8o+G1S/03c0boZQxBVwxEievHudmxrVdgXEVyKjcPxbXBLKF7p1B7D2/nxqURTAYRXCKeRTSKYDIrlPIppFMQ00005jFQeGcZtYgMbLZssBuqyxmEjRgNCKAorvbK7lwdzWCxtoNYnNcWR6TWNTPk6Nnm0HZ1TvJnrEnUA6gdpJq89s8d0l23h01yRcf9phltqezQlvMVE4rwhsPlzMrFgx6oIAiJGsz46eFZs0pf9fzPQ4dRSWrq90QXuKDEidNJE7dk04O65jbcoXVkeBIdSCIYE6kSYO4rRph7lo2sOLtiLi3IBw5ObIFJzTe6xOYnXeDVQnCy942QyyGYZspjq6khd+W2bzrlPE4U4vqdIZ45LT6IsPYMBDfQRvZP/awn1WtmLwrB4M/Q8WFdgUcC2zRlEmGtkjlqSu5jNWn4hj1soXeYBUaCTLMFGnia1Y9479jHm/ztd+hOvXaiEUPA45b1tbiTlaYkQdCVMjxBoxFd4qjLL3BkUO4tGihXCwuMqhSFy7kjXKJjqmdZqrJoGgp0UzphMEFTyB5+B2byo0zTsVAytNK1JtWZruJFGreg07WRCtMK0crXDb0mqsVEcrTStGK00rTskDFKiRSp2KjwS6kCQZPOAx57mdjPzqRh+GM6BxtOUwDodCJ7Jmr3CYNrivaZVRuqbrsQACD1SFkDUaQJPYNdYXEuDXLBFwSsZSZBB1JI0iI02n5aeM40zeQrVsKCGtyTorSQQRyy7H/AGqVhLZU7QV160DbWCCDW+9juA2MZh88WyV/tLZndRoerHWljodDPdrXY7ARnHQkKLkFSZKnTkIG/V1G3brDcBURsFiumi2qLmHWJgBsyiBM76d39fRPZy87ZGbNAVOY60iBsORU7mdewiar2d4bZIVrjZ5OVJyDrplkZh70ZjAI2XU6VuOF2lCmAu4kgATpvpXeGy3J0hYrhFHaOyuAL31Vj0gCKaRT2ppqiaGkU0inkULpRJAMkRI7Jp2FAca0W3jU5W0kDke2vMODcduYa02ReteFsW2IBQC0GRmOu4kQDvPZv6JxIm1Zu5nLFpCSNQXhVXbXrN2bV5muLbCsVKAnrDo2zdXMInfQ8j3aVwy5dJ6HDYNcWluTOD2M1zVxOt13bUs2YE6zqdR5A1be12MLskGercOmUx4wT2b1nCotNYYMLqsi3biwdCrsGtnrTHVjzofDsaytcuIvVAcERAC3AbYnU/bArNzUk4vubZcPqmpx6eP/AA0/FsNdfEJdhF6JUNlmcDr5tFZQsQRnGhP1fLuExIGLuEsVIznrZRuWVhOxE5de2aq7ftheNu4zC0DCqoyHeZ2zHTKW3jaoZ4ibz2+n0DC7qq/bdyIE7ByTz89q6zzxdNHDHwk0mpLsW3HyLrXWzAwLcDqnMpBVtt4I+fdQ+IY5+iTDl+lDfR2t3BykqejcxoykEZidQDMEVnbOIJRlM5pDK0D6oOZd9iNf3e+pPTjpEy5xacoWUEZlIALxpuCDB7CO+uKz7truaFwySVrp/B6D7L2CuGAKspV7gIYQQc5J08THlVmaqvZck2RNzP1nBbmSWLKx5gwQCDz9TcG2PP8APOvShLZHh5o/GwWauRRCKaTXQ4Ee/bkagEcxv8xUPgq/rL41IDqokkkRbXf8asbhMaCqjhrRcvnLIFwAxBOiLsI5fkUmUuhp0QRQrlsU3DdcaHu5j4UcYYdtcuh16kLoxSNuphwo76TqIgU9QtJUutDIqVeskUAiu6ZwkgUUqflpVVknkHDfZS8bqqXSyQxVmNxepGhJEzGvLfMO2tNw3hxtNOKxFp0BAdS+caDKp7DptrpA0rKYf2huD+zyliNXYS0REERr3cxrQb2Ka71nJY6zJ5/dXjqaRvUGz0D2WsJbN04UO6BEdGyZXzah1VxJAMRB5SeydfwvhJ6RXcN11zFTHVfIRJI0bQ9kTBjevMvYj2r+i3Ojuf2NzSTJ6NogNpy11HMd419V4ffjKuhKBQp5FIgMpjWRGoP9dEN1ZLVdQXC+GtauOjTkc9KmYCQQIcaaKdRHbrVwq5fPf1J+81FxJzkE7qZEH4bbU5r/AIetWkIki/rTWagoZ/JqRbuwOVMBqtNOmo1xzMiO/wDMVl/ajj9ywzjMVhUyZTp74MnvIBB02ga8xyS6lQxubpGov44JnLghEUuWOgIAkxVNwDj1vEC7cZVssgGaX1yMJzkwAu2pn6onlVNxzji4pHVWZURhCkZelg7sDrlnZe6T2ClvcO6ouZpDmMoMKCh0zDmdSRvE1wnmUWbMXDao77PoXnEb79JaUSLSkPbD7sGJ67D6umwMEBp0mBnsZaW5cvO7w+VSgj3zpm12ECe+TVlhr5ZkzMSFyqO4DYDXeqnjJU3yLZOXqwDuJA0J5+NYJZNbbPSxx00u/mvcZhbiKlxCsswXK3NSDr6gmfCuopS2QPduQD35Cr7+OWj4voyU6KYKJM/biG+QPnRMapUKvIhbi+DqB/4gHwrky7X3IqW4stpozpr3qH09H+VPYKBZMTlGo5GLjNHodvxozqy2lmcjszL3lYU/d8K5dYm1b2gFwO0e6xnXnm+FArI7qEvFlghXJWeYDSJ8oqRhMPabEGZS0/SFRIlTlbID2w2nh40LE3sxBiOqi/wKqf8AjPnRLN9ejZCvWLqyNHcysvgZU/u0J7g0692SPZ3i4w12/nbKrhY0JVXUjrGNQMpI8hWpxfGkt3bSjrC/0hD5oVcirB03BZgPxrD2rQcXiTDJkyj7QLQw8QWUjzo2HZChVg2YHNbMmEJADAD7LACe9Qa24uIcVT/Ix5uGjOTa+vrY3trGLkLmMkrlI10ZV3jsJPfpUusR7N4jo7otPl6Jzqp+q0yrKdoncHtqzxHtDnuqqFwq3AQYKhwVCsjTqYcNIPca2QzpqzDk4R6tMV/BoyKq+E+/iP8AnH/QlW+UxMVUcD1bE/8APf8A0JWizDWxah/96eL0UC4dDXaTSGpNBjjPztQ3xJoZWnWMMzmFGvw9TRSQamwZuTQyKsf0HcO+X1/pVde9nMX0mYXrC2xMqczSO85QZ570KcV3FokxtKrZcNhgIN5J5/rEHwmlS50R8pnzRYkCpuHcxQEYA7CjI0/nX+teUb4px3ZKRJ3/ACK3HsP7Tm3lsXm6h6tpyfc/wMfs66Hl4bYNboq14dxpbCOTbt3mYZbYdQwViR1spGpia7wbiPJWnc9pu2yAS0ADUknQAdpO1Z3iXtrhrJIzhzAIyQQZ5Bpj/avM8b7Q376gPcJCiANAAOWgMTtGk7VGwmBuMA0FULZM5EJmgmM3MwpMV05vgxpOTpHpif8A1Hwx53O33J0110J7PjVhw/2ptXc0lreUK3XUgFWbKGnlrvO1eXfSbdm3dRkz3cyqr5mnKyk9QHRCDlM7wYqDjeLXLjZn00AmSND2jYmZPnRzGdNCimpdV9M9rw1zVmDggwfeBgHQazsdvKqP2tEMpP8AaaSsyMstHnz8/XG4vEWbD2hhrrvmsqWzJOa4+uqiAhhgIE+7rNX2JvM1izeuuGvHRlgAhVZwsyJnQj0rlmyXGjZwyuale/4bCxGEItrdJU5yeqNYHKe/TbwqH0h743jWPzpQbuILHXvgdm500qd9BAw4ulgSXKZOYAWZOm8kfDtrA3fQ9NOtpPuSvo2R7cNmDKjnQ/WEwPDbaqvD20N66bsgC22WNOvlAXlymfKpGCbrDb8+VReNYVUNvKwYuiu4+yxJ027IHka5xe7Zb7JvsLA2y7gaAsQJ5AsQAdu0z5U/GZg5VvqHJ4BZEDTam4HDFlcrui9IRzIBC6acpLeAodoF3A3LMB5sY+Zp9iW/ckYksFRDOgDAchnAbTTw+NK5HRJAM5nkxofcgbbiT/FTMdbKObbRNslNI5M3ONd/jT2noF60gXGlewlUgxHOD/BT8hY0sTaiNEbf/mDbb/4/n21HG/r8vCiWSxVlXYjMRG+TM2ngJoSjX+L5VLGP4mVN5ntAqjGY+y0AsvgDqO4jsqQcGehW7IguyEcwVAM+BB+FR+F4YXbl1GcLCXHXvZBmA9M3lTbVwjTlMkd4/wByPOr92Sv9Uyyt30azkKgOrEq3arbqdNgQCJ76Nwy6BdRbg6oeTvqQNBoO0D1qLjeHtaFtmiLiC4vgeR7xUvCXLZtII/XLdHWndT3cwIHhPfXSLd7kSpxddzZWr75WVozy2XQDSWCTqRMCTrUP2XslvpOv/wBxc/026tbKoxzDWY1ncax86z/sjj/1mJSNsQ790Qo9dK9ezwtNqki9xK5QfA/Kh3WjWJ7Y+flz7qYbTKjB2zaGP4dT3SZMcqJbxNtyQjSVJDDmCDFWpeTnKFN1uKpGDxDA5QxAM7RO3aQaEVUD8+lLDt1x40pbxYoqmip4+2NtyyX3ZO0BQR4gD41l7/F8Wd797/MaPga9C44T9GvEGCLVwiDBBCE7javCeIF2VcrOSZkZmNYFb7m60l0NE+HckkliTqSSZNKs2mCvMJWzcYdoViD26x20qNPuGr2KbPREeoGS79k0RRc+wfSnReokXLximYW4XbLI7pMCdhqTpvRPohyoWkZiZAX3QO0nwNRjiBbcRqAQRp8xTVoUnF9S5+hOjgRIOzBjlJOpHb51Lv8AH8QUGGLLktwVMMxGsjXSN/jVYnHAxUtnJiIEAb9nPTw3q94G2E6TNeW5dfLGVoFsMdAZmXOogHTxqLle/QqPxQpLe/AHh/Cv1iG+69EWGdgrZoOujMSB4n41Y8cdc7W8Mlro8ylNW5ATqQcxmdeyKlYXh6Xeo11VtAsAxIE5VJA7TIEedWF/glskNaugwBIJVSwyL9WTMMx59m8Seac5I0qMYTroq32+f9FRiLtqzYsusm8xJuZQDAAbMuUCSBlmTqQdgKjfpcuZnMv1eyO741zHcFyPmW5rlM6aktnbKMgO8RPbHLWmYLhZKG4B+pVgpeMozGTAnz9R2ipyO0PBaejs/sT7py4a5fkEIUXLMM2cxO+gE7/garOGe0OdhbYZfs9YkfHbb4UDi1pnXIhlc89gOUEKde5j61G4Xwx1uoxAABkmRUpQcN+pcpZFPSuhvOCYU3C0EDIjOddwvIa761Q3B+sYToOfcPA+VXFhmRisxK9bWSQwDgaHsy9u1VoytcuTJg98k695rKvBpk2u+wYM6CdVzpI70bSN9iB8K7hUJzFd0RrgE6no1zQuu+nwqfhX6RhmAPUKieQUad3M61juL4lkvE22YFVYKRHMkEa9sAHurTDHbXgzSzUvce/tMxaeiMEzOYzqd9t5q+w+KS5hkcAglm1OmYaSPFT3/Xrz7ElbaAwcxMDaO/v5RW6W+RYsqD1eis3I/wAVy0jOfEmrywjFWjnizOUmmEtXSCIOuo9dDz7DRrKlbpU6FelB8QrA8+6qC3x4ZoOmsTO3jrV/0xN7OTrcW5c3+2jE8xzn+tZpRaW5pjNS6Fa7/rH8T+d6NxXFG3ZS91XzO6MAwUqUCESBO4cH/egXP7R/2j+dz86rnwVxrxDBuhLa6iNRBIE7/hXTGot/ETk1JJR8l1gON9Ookki2CuUn3QZIg9kmasb+Dey6hwROV17CpggjX8maznBsA1pnDDQgZTyYa67yNDzrR4niDXcvSH3VK5uZgswMDnrHkKJUm6/II6mkjacM48rgrlykE5esDKiBOw9P61isJxS7Z6d7Jtmb1wEH39ea+OUDassnH2UrlB1J3JGYEwCpgCAfjVzfx6YZcRYvqBdNxmtupkq0gFVZdwVJ0OkgVuU5uO6PD8mqwPFWu4e47u/TBWIWdAoAOqnYwD1h+Bqt4Px/objG51lL5tDJ25xus7xzOu1RPZ64Wu6r71m/DHn+quRpyPbUPg+Is/SGS8pCQ3WBYHOSAGBGx8ZHbRHI2rHTWxrcZ7UM7hcMFIOUHNJiROg38j9k0+7xw5ygWXQK5YayZggLqdjvXn3F8fcR2hwFgsMogwSV1HI7+VTsP7bt9Ht24ZLlrQXAdWUF2cZveX3l0Bjq1LyylFja5ckmt11PWsBijcXUfA7HxE7RuJpW8UDc6PI4IjXozkaYOjAR6xXmWHx1+7c6NXvOwQORnIhTG0t1onYa0LEY3KYa4866S0yOWp3rjqNLWltS6nq93CmfdPofwpV5CeKLzZvz50q52hrIl3Mstpu350ZUPafjTVvCYpYrEhBuAeUkaU462anojuNxxZNSTEGNTEn+lBlrgAXQ6ydRHjG+5qNxTi4uqABoDM8toqX7M3oFyY+rAPbrtXpPHUPhZ5mvVL4kCezcQ63JJ5KSTy7fA1K4fiyzEZwSdR8+yu3sD0jEW4zyS0nt8BtRuFYE2yQ0TM76bRM1weOTjua4yhHp8idZdwoBMkenyqZw9Dl6zoDJ0J7SSNl76iBqerV5upm+rLi0SNVuWwRsZI1PZ1aFcN0p0Qe2ULZozabEbERzG9QUNSESlzJINCYEIxYwB6L2GdxUy1g30JNrkYLIDuOUU0W66VqeYy9CJ3SOzEk2/dj+0tmIQKNTuNKjNhXDOxCQzaFShJiTrl1jXnQ1Wpq+6PH7jXNzdg8aq/AXhoIuAgEmGGnKSBz8awGLxbK7CB1zLaa9V2gg8q9M4Oeq37VefWeHJfktcyESsdXUAyDqe/4V6mGOy/A8zN/k2UPENbaEkau0CesIHPzOnnW3H9lZ/wD58P8ACylZb2g4UtpLao/SSW7NIjsJ5sa02HnoLc//AIbfwtijidkh8LvJlSbbCYsqwM/VG+uveZ8tasMFjLwdMydVQybAQCtwDn/iHrRbGwo4rLzNqO64dJ2mPCszMQo3J5c83aakMnuwqzrMaycx+6KjRXUsyQO+B51Fts77Em3m0BUT4cup/WidC0e4PTuH4GirwwjY/Curw+Oe3dWjkZfH7Gf1OLz+jKvEWLz4exa+jEtbvs09GICsdYj3es0nWJIqdxzgIuXl0QnpbodjsEGaOY7NBUi3hiGBnYg89YM0sVYLOzTqxZvUzXbTlroY/wDhTrVt+AThZzYgh7arb6LIrQFCMVOYg6QWgr+/VhYxVgIFfCoWAIZstskmCCdpkx/3CqC5aymPOmgVmnkaelo1Y8Eau7Kjoby3CeinrSrZAdAWjQnURGm0GpXGsGkNctWFDM7gAJHUzSkoCANOYAqYUprJpSedjXCx33InCEuWTKKFfQe7ylAfe3ED4UM9JOtpdd+r25Oc95/hNTVHbXcoo57F6aK7kJbTHeyJ/YWlVkLZ7fjSqPVL2I5OP/Yzn6Ew/wD+2f8AKP40NfZ20zMGxKKFIClk1YRMlZ07IqsJJ3Y/GudAD+TXq8pGPmskYrhS6mVIBCgBoJmOtl+z399XHC/ZEhripftoFK9YzFyRIIg8piqizcyoygL1hBbXNHrXGtyFB2UEDzM1Tg2qsSnXYuuI+zrWyM11LkgzkJBHIA66zPwNHwXArlzMiXEQ2zDhyTMjSCsjQVRIGiAWjsB7adasR2+tLl7VYczey+PsndH9/hv4z+FIey97lew/+YfwqpWR9v1/rRLd5gd39TXP08Tr6mRcWfZe/wA7uFA7elP8tWFrgDDe/hp/bP8ALVF9L7nHfJpC6d8zCpfCxZS4qaL9eCsP77Df5hH/AIV39CvyuYc/9U/yVQLd/wAZnwNOOJj+8n93+lQ+DgWuMyF23CGH95Y/zf8A1qRbwhAgvanuur98VnjiR9sH90fhT1x0c0P7i1PooFeumaHC27qlgBaYEyP19sHYcqZ9C5dBhf8AMsz/AKapVxH+Jf4RTrd0H6wH7oP313WGlRweZt3Rdng87Yax5NZP3VDxXBrpkBFGkBektgDTSOttUHNyVlJ/Zg/OnorcxPgtTLApdWOPEOPREe1wPEgaog/61r+annhl/wCyo/6tv+ajajcfCn/SiBzjxIo9NEfqpEUYC92J/m2/5qJbwl5WVsqEAg/2qDblvpRluA7/ACk/E0+3dtg+6D6j5UvTxQepkw64+9MCynL++T79D5VLtC6ZJS2PG8n3Gr72dwOFu2szhQwZtOkMgctM1WlzgmGJgIrHf3idPWreV+f0OSgvBkbOGusfdtgTv0qnzpr2rgzdVSFnUtBMcwD28q26eztjLpbI/eYffUO5wO0dIb+Nz99Lmvz+gaI+DDfRbt4K6oBIOhYToSOQpw4Hf7F/iP8ALW0t+yQAhbhHPn8gwFM/4Tuz1b4Hija/99cJwjJ2zvDNKCpGQHs/iD9VfU/y00+z9/sXnzP8tbRvZbE8rtr+Fh8yaHc9nMVyNkj9p/lFc3jiuw/UzMYnA72xy/8Aeef7FK7wq4kEhY5k5/5a1Tez+MVgQEIG4zyD6kVX8T4Bi7mrWSSNgChEgzOrb1ylFVsmS882jOX7DsxYNbAJOkxHdquwrtWn/CuLP1Lg7up+J+dKsXJn9IxU/BgFwZ/P+1P+hQN57hP3ip4wL7QD60voL9kev3mvpbHRAXCfnQU44UjmPn8jU8YRt8rGKS2T2R5UwIiKYiB8acts/kTUz6P2x+fKnKg/IoERwnZI8/6Uijfk1IAB5fOpFkwdFUz2zSGQFw7nl66U4WCN1nzgVaXLR7F+J++ggt2D0NFpjpoj9ET9SPOurhW5Ke6j9LHIT4T867n7VpMAIwx+sIppsDeI3qVatSdm8t6lDhc7C5PeBSuh0VLWx3/Oktn7Ob0irdeDuOTelSRgY5x5H8KpUJlLZthZ7TvpRCe/4VathD2H0NDOHPYaZNkS2QOY/hH404Wwx0HhpH3UY2K6MPSoeoYcEQJy/GnW7LEaQPFgKMtrvNSbWE7CfT+tQ0y00R8JgwXCvBBmesDyqR+g1V9F07iR8qmWbKE/rBMd5PwAq2tZOQb0NYeIxSyO0ehw3ERxRaKMYR0927eXsi4wHzp9vEXx7uIuz3nN85q4uYUHkw9Pvpn6LGhBg+A+41l5WVfc1+pxPr+xFscUxg2vz+1bQ/dUhONY4T+ttHmCbY07tBt61KXAf4h6UmwR5EUqzLyLXgfZfI5b9qMWo6yWHPdmU/OKf/xpeG+GB8Lv/rQWwrdnxFMOGb7J9KWvMvsLRgfZfP8Asnp7cfbw90fslW/Cnj26sfWS8vig+5qqzhz2H0NCZKOfkXUPT4X0/cuR7eYb/wCUfuf1rtUWWlT9RPwHpcfv8ymvYGzHWGv7QHyqP0FqeqD4yJ+I++tA1oN9URsJAn0FNFpdj6EQPQaV6eo8qkZt8KpPU17dtPHlT24W7ajox5qa0LWFbsju+O1OtYFBsF8SZJ9afMFoMx+h2PMHwAPyNP8A0G47fSPvrXW7fb93404LG58tPiaOYx6EZrD+zjNEEeBP3CrK1wMgarabyIq46TTaB5/I8q4rjsqXJsaiiIvCkI1Re3QA/Gmvwe0d0+75VOVtf60QHs08/KptlUioucAtH6vxNNX2ft/kmrkN+dKLbXYnyp6mKkU1v2et7wwHbNSl4YI6ikbak6/KrFFJ1PoNhvz5+PdypxFFsKIFvh0ePfNdbCP2r6f0qbFdUUAVrYJz9ePAUN+EE/3j/CriugUamhaUyhf2f/xz4imj2d7x8aviw7q70g8fU1XMkLREprPs9B975H8as7OAUbhD5f0o4buNIA91JybDSkc+hKNlHkKRww76cJrocjmTSsdAfoQ7SBTreEA2oy3T3Uul7qAG5O+uEeFPLiml17aAGx3VyRXSRyNNyHlrQAjFDJHbXHRjyj1pnRt2/f8AdSCzuUd3oK5XIP5FdopFWyts+561GvOdRJ5UqVDEh9k6CrPCilSoQAsYNPMUFPePiP8ATSpUAGG5/ZamKeqP2m+a1ylQxoMnPxrvOlSpDDWB1hRj7x8fw/E+tKlT7E9x7VxjrSpUANmk21KlQM65+R+VcI6/l99KlQIcRRFpUqAE29cBpUqAHMeqa7SpUxHPwpppUqAGmmXKVKgAVnWZok0qVACLGacDr512lTEPYa0qVKgk/9k="/>
          <p:cNvSpPr>
            <a:spLocks noChangeAspect="1" noChangeArrowheads="1"/>
          </p:cNvSpPr>
          <p:nvPr/>
        </p:nvSpPr>
        <p:spPr bwMode="auto">
          <a:xfrm>
            <a:off x="155575" y="-1790700"/>
            <a:ext cx="499110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̶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pic>
        <p:nvPicPr>
          <p:cNvPr id="20500" name="Picture 1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39" b="42204"/>
          <a:stretch>
            <a:fillRect/>
          </a:stretch>
        </p:blipFill>
        <p:spPr bwMode="auto">
          <a:xfrm>
            <a:off x="1884363" y="1423988"/>
            <a:ext cx="2701925" cy="98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28"/>
          <p:cNvSpPr/>
          <p:nvPr/>
        </p:nvSpPr>
        <p:spPr>
          <a:xfrm>
            <a:off x="0" y="1423988"/>
            <a:ext cx="9144000" cy="5461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879975" y="3500438"/>
            <a:ext cx="4278313" cy="10652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572000" y="1423988"/>
            <a:ext cx="4586288" cy="20589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0" y="1423988"/>
            <a:ext cx="1884363" cy="9874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0" y="1423988"/>
            <a:ext cx="1282700" cy="9874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0" y="1423988"/>
            <a:ext cx="4572000" cy="9874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232150" y="3500438"/>
            <a:ext cx="1647825" cy="104616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235325" y="2433638"/>
            <a:ext cx="1350963" cy="10493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0" y="4554538"/>
            <a:ext cx="4116388" cy="23304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116388" y="4576763"/>
            <a:ext cx="3155950" cy="22939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879975" y="3500438"/>
            <a:ext cx="1790700" cy="1092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70" name="Rectangle 2"/>
          <p:cNvSpPr/>
          <p:nvPr/>
        </p:nvSpPr>
        <p:spPr>
          <a:xfrm>
            <a:off x="0" y="1412875"/>
            <a:ext cx="9144000" cy="1209675"/>
          </a:xfrm>
          <a:custGeom>
            <a:avLst/>
            <a:gdLst/>
            <a:ahLst/>
            <a:cxnLst/>
            <a:rect l="l" t="t" r="r" b="b"/>
            <a:pathLst>
              <a:path w="9144000" h="1208809">
                <a:moveTo>
                  <a:pt x="0" y="0"/>
                </a:moveTo>
                <a:lnTo>
                  <a:pt x="9144000" y="0"/>
                </a:lnTo>
                <a:lnTo>
                  <a:pt x="9144000" y="789707"/>
                </a:lnTo>
                <a:lnTo>
                  <a:pt x="9144000" y="789709"/>
                </a:lnTo>
                <a:lnTo>
                  <a:pt x="9144000" y="959598"/>
                </a:lnTo>
                <a:lnTo>
                  <a:pt x="8481068" y="789709"/>
                </a:lnTo>
                <a:lnTo>
                  <a:pt x="6048375" y="789709"/>
                </a:lnTo>
                <a:lnTo>
                  <a:pt x="4667250" y="1208809"/>
                </a:lnTo>
                <a:lnTo>
                  <a:pt x="3286125" y="789709"/>
                </a:lnTo>
                <a:lnTo>
                  <a:pt x="667502" y="789709"/>
                </a:lnTo>
                <a:lnTo>
                  <a:pt x="0" y="999258"/>
                </a:lnTo>
                <a:lnTo>
                  <a:pt x="0" y="789709"/>
                </a:lnTo>
                <a:lnTo>
                  <a:pt x="0" y="789706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71" name="Rectangle 12"/>
          <p:cNvSpPr/>
          <p:nvPr/>
        </p:nvSpPr>
        <p:spPr>
          <a:xfrm>
            <a:off x="0" y="2921000"/>
            <a:ext cx="9144000" cy="3963988"/>
          </a:xfrm>
          <a:custGeom>
            <a:avLst/>
            <a:gdLst/>
            <a:ahLst/>
            <a:cxnLst/>
            <a:rect l="l" t="t" r="r" b="b"/>
            <a:pathLst>
              <a:path w="9144000" h="3937000">
                <a:moveTo>
                  <a:pt x="0" y="0"/>
                </a:moveTo>
                <a:lnTo>
                  <a:pt x="387927" y="0"/>
                </a:lnTo>
                <a:lnTo>
                  <a:pt x="387927" y="1112049"/>
                </a:lnTo>
                <a:lnTo>
                  <a:pt x="509338" y="1689651"/>
                </a:lnTo>
                <a:lnTo>
                  <a:pt x="1500188" y="2316018"/>
                </a:lnTo>
                <a:lnTo>
                  <a:pt x="2532110" y="2316018"/>
                </a:lnTo>
                <a:lnTo>
                  <a:pt x="3438893" y="1798707"/>
                </a:lnTo>
                <a:lnTo>
                  <a:pt x="3976254" y="951850"/>
                </a:lnTo>
                <a:lnTo>
                  <a:pt x="3976254" y="1492148"/>
                </a:lnTo>
                <a:lnTo>
                  <a:pt x="3976257" y="1492147"/>
                </a:lnTo>
                <a:lnTo>
                  <a:pt x="3976257" y="0"/>
                </a:lnTo>
                <a:lnTo>
                  <a:pt x="5256417" y="0"/>
                </a:lnTo>
                <a:lnTo>
                  <a:pt x="5256417" y="998570"/>
                </a:lnTo>
                <a:lnTo>
                  <a:pt x="5663945" y="1723979"/>
                </a:lnTo>
                <a:lnTo>
                  <a:pt x="6668915" y="2316018"/>
                </a:lnTo>
                <a:lnTo>
                  <a:pt x="8756073" y="2316018"/>
                </a:lnTo>
                <a:lnTo>
                  <a:pt x="8756073" y="2316017"/>
                </a:lnTo>
                <a:lnTo>
                  <a:pt x="7815262" y="2316017"/>
                </a:lnTo>
                <a:lnTo>
                  <a:pt x="8565617" y="1797327"/>
                </a:lnTo>
                <a:lnTo>
                  <a:pt x="8756073" y="1465774"/>
                </a:lnTo>
                <a:lnTo>
                  <a:pt x="8756073" y="0"/>
                </a:lnTo>
                <a:lnTo>
                  <a:pt x="9144000" y="0"/>
                </a:lnTo>
                <a:lnTo>
                  <a:pt x="9144000" y="2316018"/>
                </a:lnTo>
                <a:lnTo>
                  <a:pt x="9144000" y="3937000"/>
                </a:lnTo>
                <a:lnTo>
                  <a:pt x="0" y="3937000"/>
                </a:lnTo>
                <a:lnTo>
                  <a:pt x="0" y="2316018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pic>
        <p:nvPicPr>
          <p:cNvPr id="20514" name="Picture 10" descr="http://sethtaylor.com/b2/wp-content/uploads/2013/09/eyeglasses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1" t="16646" r="6174" b="16270"/>
          <a:stretch>
            <a:fillRect/>
          </a:stretch>
        </p:blipFill>
        <p:spPr bwMode="auto">
          <a:xfrm>
            <a:off x="0" y="1649413"/>
            <a:ext cx="9158288" cy="401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Rectangle 48"/>
          <p:cNvSpPr/>
          <p:nvPr/>
        </p:nvSpPr>
        <p:spPr>
          <a:xfrm>
            <a:off x="3679825" y="2443163"/>
            <a:ext cx="1876425" cy="501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>
                <a:cs typeface="Arial" pitchFamily="34" charset="0"/>
              </a:rPr>
              <a:t>Language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71D6B4-24F4-49FA-8FB7-6DF1A4F285C2}" type="slidenum">
              <a:rPr lang="en-US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2150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 smtClean="0"/>
              <a:t>Hispanics Are Much More Emotionally Engaged With In Culture: In Language Advertisements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851549"/>
              </p:ext>
            </p:extLst>
          </p:nvPr>
        </p:nvGraphicFramePr>
        <p:xfrm>
          <a:off x="290513" y="2205318"/>
          <a:ext cx="8636000" cy="3612912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159000"/>
                <a:gridCol w="2159000"/>
                <a:gridCol w="2159000"/>
                <a:gridCol w="2159000"/>
              </a:tblGrid>
              <a:tr h="121907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49" marR="91449" marT="45717" marB="45717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Context</a:t>
                      </a:r>
                      <a:r>
                        <a:rPr lang="en-US" sz="1800" baseline="0" dirty="0" smtClean="0"/>
                        <a:t>-</a:t>
                      </a:r>
                      <a:r>
                        <a:rPr lang="en-US" sz="1800" b="0" baseline="0" dirty="0" smtClean="0">
                          <a:solidFill>
                            <a:schemeClr val="accent2"/>
                          </a:solidFill>
                        </a:rPr>
                        <a:t>Spanish</a:t>
                      </a:r>
                      <a:r>
                        <a:rPr lang="en-US" sz="1800" baseline="0" dirty="0" smtClean="0"/>
                        <a:t>  Ad-</a:t>
                      </a:r>
                      <a:r>
                        <a:rPr lang="en-US" sz="1800" b="0" baseline="0" dirty="0" smtClean="0"/>
                        <a:t>English</a:t>
                      </a:r>
                      <a:endParaRPr lang="en-US" sz="1800" b="0" dirty="0"/>
                    </a:p>
                  </a:txBody>
                  <a:tcPr marL="91449" marR="91449" marT="45717" marB="4571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Context</a:t>
                      </a:r>
                      <a:r>
                        <a:rPr lang="en-US" sz="1800" baseline="0" dirty="0" smtClean="0"/>
                        <a:t>-</a:t>
                      </a:r>
                      <a:r>
                        <a:rPr lang="en-US" sz="1800" b="0" baseline="0" dirty="0" smtClean="0">
                          <a:solidFill>
                            <a:schemeClr val="accent2"/>
                          </a:solidFill>
                        </a:rPr>
                        <a:t>Spanish</a:t>
                      </a:r>
                      <a:r>
                        <a:rPr lang="en-US" sz="1800" baseline="0" dirty="0" smtClean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sz="1800" baseline="0" dirty="0" smtClean="0"/>
                        <a:t> Ad-</a:t>
                      </a:r>
                      <a:r>
                        <a:rPr lang="en-US" sz="1800" b="0" baseline="0" dirty="0" smtClean="0">
                          <a:solidFill>
                            <a:schemeClr val="accent2"/>
                          </a:solidFill>
                        </a:rPr>
                        <a:t>Spanish</a:t>
                      </a:r>
                      <a:endParaRPr lang="en-US" sz="1800" b="0" dirty="0">
                        <a:solidFill>
                          <a:schemeClr val="accent2"/>
                        </a:solidFill>
                      </a:endParaRPr>
                    </a:p>
                  </a:txBody>
                  <a:tcPr marL="91449" marR="91449" marT="45717" marB="4571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Context</a:t>
                      </a:r>
                      <a:r>
                        <a:rPr lang="en-US" sz="1800" baseline="0" dirty="0" smtClean="0"/>
                        <a:t>-</a:t>
                      </a:r>
                      <a:r>
                        <a:rPr lang="en-US" sz="1800" b="0" baseline="0" dirty="0" smtClean="0"/>
                        <a:t>English</a:t>
                      </a:r>
                      <a:r>
                        <a:rPr lang="en-US" sz="1800" baseline="0" dirty="0" smtClean="0"/>
                        <a:t>  Ad-</a:t>
                      </a:r>
                      <a:r>
                        <a:rPr lang="en-US" sz="1800" b="0" baseline="0" dirty="0" smtClean="0"/>
                        <a:t>English</a:t>
                      </a:r>
                      <a:endParaRPr lang="en-US" sz="1800" b="0" dirty="0"/>
                    </a:p>
                  </a:txBody>
                  <a:tcPr marL="91449" marR="91449" marT="45717" marB="45717" anchor="ctr"/>
                </a:tc>
              </a:tr>
              <a:tr h="556844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Effectiveness</a:t>
                      </a:r>
                      <a:endParaRPr lang="en-US" sz="1800" dirty="0"/>
                    </a:p>
                  </a:txBody>
                  <a:tcPr marL="91449" marR="91449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6.5</a:t>
                      </a:r>
                      <a:endParaRPr lang="en-US" sz="2800" dirty="0"/>
                    </a:p>
                  </a:txBody>
                  <a:tcPr marL="91449" marR="91449" marT="45717" marB="4571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6.5</a:t>
                      </a:r>
                      <a:endParaRPr lang="en-US" sz="2800" dirty="0"/>
                    </a:p>
                  </a:txBody>
                  <a:tcPr marL="91449" marR="91449" marT="45717" marB="4571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6.2</a:t>
                      </a:r>
                      <a:endParaRPr lang="en-US" sz="2800" dirty="0"/>
                    </a:p>
                  </a:txBody>
                  <a:tcPr marL="91449" marR="91449" marT="45717" marB="4571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556844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Attention</a:t>
                      </a:r>
                      <a:endParaRPr lang="en-US" sz="1800" dirty="0"/>
                    </a:p>
                  </a:txBody>
                  <a:tcPr marL="91449" marR="91449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6.7</a:t>
                      </a:r>
                      <a:endParaRPr lang="en-US" sz="2800" dirty="0"/>
                    </a:p>
                  </a:txBody>
                  <a:tcPr marL="91449" marR="91449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5.8</a:t>
                      </a:r>
                      <a:endParaRPr lang="en-US" sz="2800" dirty="0"/>
                    </a:p>
                  </a:txBody>
                  <a:tcPr marL="91449" marR="91449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6.2</a:t>
                      </a:r>
                      <a:endParaRPr lang="en-US" sz="2800" dirty="0"/>
                    </a:p>
                  </a:txBody>
                  <a:tcPr marL="91449" marR="91449" marT="45717" marB="45717" anchor="ctr"/>
                </a:tc>
              </a:tr>
              <a:tr h="640054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Emotional Engagement</a:t>
                      </a:r>
                      <a:endParaRPr lang="en-US" sz="1800" dirty="0"/>
                    </a:p>
                  </a:txBody>
                  <a:tcPr marL="91449" marR="91449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6.4</a:t>
                      </a:r>
                      <a:endParaRPr lang="en-US" sz="2800" dirty="0"/>
                    </a:p>
                  </a:txBody>
                  <a:tcPr marL="91449" marR="91449" marT="45717" marB="4571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7.1</a:t>
                      </a:r>
                      <a:endParaRPr lang="en-US" sz="3600" dirty="0"/>
                    </a:p>
                  </a:txBody>
                  <a:tcPr marL="91449" marR="91449" marT="45717" marB="45717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6.4</a:t>
                      </a:r>
                      <a:endParaRPr lang="en-US" sz="2800" dirty="0"/>
                    </a:p>
                  </a:txBody>
                  <a:tcPr marL="91449" marR="91449" marT="45717" marB="4571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640054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Memory Activation</a:t>
                      </a:r>
                      <a:endParaRPr lang="en-US" sz="1800" dirty="0"/>
                    </a:p>
                  </a:txBody>
                  <a:tcPr marL="91449" marR="91449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5.8</a:t>
                      </a:r>
                      <a:endParaRPr lang="en-US" sz="2800" dirty="0"/>
                    </a:p>
                  </a:txBody>
                  <a:tcPr marL="91449" marR="91449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5.7</a:t>
                      </a:r>
                      <a:endParaRPr lang="en-US" sz="2800" dirty="0"/>
                    </a:p>
                  </a:txBody>
                  <a:tcPr marL="91449" marR="91449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6.0</a:t>
                      </a:r>
                      <a:endParaRPr lang="en-US" sz="2800" dirty="0"/>
                    </a:p>
                  </a:txBody>
                  <a:tcPr marL="91449" marR="91449" marT="45717" marB="45717" anchor="ctr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0" y="1385888"/>
            <a:ext cx="9158288" cy="8064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err="1">
              <a:cs typeface="Arial" pitchFamily="34" charset="0"/>
            </a:endParaRPr>
          </a:p>
        </p:txBody>
      </p:sp>
      <p:sp>
        <p:nvSpPr>
          <p:cNvPr id="21541" name="TextBox 7"/>
          <p:cNvSpPr txBox="1">
            <a:spLocks noChangeArrowheads="1"/>
          </p:cNvSpPr>
          <p:nvPr/>
        </p:nvSpPr>
        <p:spPr bwMode="auto">
          <a:xfrm>
            <a:off x="0" y="1422400"/>
            <a:ext cx="91313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̶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chemeClr val="bg1"/>
                </a:solidFill>
              </a:rPr>
              <a:t>Single-Language Ads Following Single-Language TV Programming</a:t>
            </a: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824" y="6567055"/>
            <a:ext cx="55279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Source: The Bilingual Brain (2014). Nielsen, Univision, </a:t>
            </a:r>
            <a:r>
              <a:rPr lang="en-US" sz="900" dirty="0" err="1" smtClean="0"/>
              <a:t>Starcom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875"/>
            <a:ext cx="9144000" cy="572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53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This Engagement Translates Into Better Advertising Results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1676400"/>
            <a:ext cx="9144000" cy="15811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3200" b="1" dirty="0">
                <a:solidFill>
                  <a:schemeClr val="tx1"/>
                </a:solidFill>
                <a:cs typeface="Arial" pitchFamily="34" charset="0"/>
              </a:rPr>
              <a:t>60% better advertising recall for Bilingual Hispanics</a:t>
            </a:r>
            <a:r>
              <a:rPr lang="en-US" sz="3200" b="1" baseline="30000" dirty="0">
                <a:solidFill>
                  <a:schemeClr val="tx1"/>
                </a:solidFill>
                <a:cs typeface="Arial" pitchFamily="34" charset="0"/>
              </a:rPr>
              <a:t>1</a:t>
            </a:r>
            <a:endParaRPr lang="en-US" sz="32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4378325"/>
            <a:ext cx="9144000" cy="15811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sz="3200" b="1" dirty="0">
                <a:solidFill>
                  <a:schemeClr val="tx1"/>
                </a:solidFill>
                <a:cs typeface="Arial" pitchFamily="34" charset="0"/>
              </a:rPr>
              <a:t>Ads </a:t>
            </a:r>
            <a:r>
              <a:rPr lang="en-US" sz="3200" b="1" dirty="0" smtClean="0">
                <a:solidFill>
                  <a:schemeClr val="tx1"/>
                </a:solidFill>
                <a:cs typeface="Arial" pitchFamily="34" charset="0"/>
              </a:rPr>
              <a:t>organically created </a:t>
            </a:r>
            <a:r>
              <a:rPr lang="en-US" sz="3200" b="1" dirty="0">
                <a:solidFill>
                  <a:schemeClr val="tx1"/>
                </a:solidFill>
                <a:cs typeface="Arial" pitchFamily="34" charset="0"/>
              </a:rPr>
              <a:t>for Hispanics were 3x more effective than those “dubbed” into Spanish</a:t>
            </a:r>
            <a:r>
              <a:rPr lang="en-US" sz="3200" b="1" baseline="30000" dirty="0">
                <a:solidFill>
                  <a:schemeClr val="tx1"/>
                </a:solidFill>
                <a:cs typeface="Arial" pitchFamily="34" charset="0"/>
              </a:rPr>
              <a:t>2</a:t>
            </a:r>
          </a:p>
        </p:txBody>
      </p:sp>
      <p:sp>
        <p:nvSpPr>
          <p:cNvPr id="22534" name="TextBox 13"/>
          <p:cNvSpPr txBox="1">
            <a:spLocks noChangeArrowheads="1"/>
          </p:cNvSpPr>
          <p:nvPr/>
        </p:nvSpPr>
        <p:spPr bwMode="auto">
          <a:xfrm>
            <a:off x="160338" y="6548438"/>
            <a:ext cx="6823075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̶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900">
                <a:solidFill>
                  <a:schemeClr val="bg1"/>
                </a:solidFill>
              </a:rPr>
              <a:t>Source: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900" baseline="30000">
                <a:solidFill>
                  <a:schemeClr val="bg1"/>
                </a:solidFill>
              </a:rPr>
              <a:t>1</a:t>
            </a:r>
            <a:r>
              <a:rPr lang="en-US" altLang="en-US" sz="900">
                <a:solidFill>
                  <a:schemeClr val="bg1"/>
                </a:solidFill>
              </a:rPr>
              <a:t>http://www.awool.com/hmw/052200.html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900" baseline="30000">
                <a:solidFill>
                  <a:schemeClr val="bg1"/>
                </a:solidFill>
              </a:rPr>
              <a:t>2</a:t>
            </a:r>
            <a:r>
              <a:rPr lang="en-US" altLang="en-US" sz="900">
                <a:solidFill>
                  <a:schemeClr val="bg1"/>
                </a:solidFill>
              </a:rPr>
              <a:t>http://www.comscore.com/ita/Public-Relations/Blog/Advertising-Strategies-for-Targeting-U.S.-Hispanics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8.1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&quot;/&gt;&lt;property id=&quot;20307&quot; value=&quot;514&quot;/&gt;&lt;/object&gt;&lt;object type=&quot;3&quot; unique_id=&quot;10004&quot;&gt;&lt;property id=&quot;20148&quot; value=&quot;5&quot;/&gt;&lt;property id=&quot;20300&quot; value=&quot;Slide 2 - &amp;quot;Demystifying the Hispanic Healthcare Opportunity&amp;quot;&quot;/&gt;&lt;property id=&quot;20307&quot; value=&quot;614&quot;/&gt;&lt;/object&gt;&lt;object type=&quot;3&quot; unique_id=&quot;10005&quot;&gt;&lt;property id=&quot;20148&quot; value=&quot;5&quot;/&gt;&lt;property id=&quot;20300&quot; value=&quot;Slide 3 - &amp;quot;We Looked at Everything We Could Get Our Hands on&amp;quot;&quot;/&gt;&lt;property id=&quot;20307&quot; value=&quot;578&quot;/&gt;&lt;/object&gt;&lt;object type=&quot;3&quot; unique_id=&quot;10006&quot;&gt;&lt;property id=&quot;20148&quot; value=&quot;5&quot;/&gt;&lt;property id=&quot;20300&quot; value=&quot;Slide 4 - &amp;quot;Look Forward to More Content on Our Digital Platform&amp;quot;&quot;/&gt;&lt;property id=&quot;20307&quot; value=&quot;576&quot;/&gt;&lt;/object&gt;&lt;object type=&quot;3&quot; unique_id=&quot;10007&quot;&gt;&lt;property id=&quot;20148&quot; value=&quot;5&quot;/&gt;&lt;property id=&quot;20300&quot; value=&quot;Slide 5&quot;/&gt;&lt;property id=&quot;20307&quot; value=&quot;648&quot;/&gt;&lt;/object&gt;&lt;object type=&quot;3&quot; unique_id=&quot;10008&quot;&gt;&lt;property id=&quot;20148&quot; value=&quot;5&quot;/&gt;&lt;property id=&quot;20300&quot; value=&quot;Slide 6 - &amp;quot;Hispanics Comprise an Outsize Portion of the Uninsured Population in the U.S.&amp;quot;&quot;/&gt;&lt;property id=&quot;20307&quot; value=&quot;640&quot;/&gt;&lt;/object&gt;&lt;object type=&quot;3&quot; unique_id=&quot;10009&quot;&gt;&lt;property id=&quot;20148&quot; value=&quot;5&quot;/&gt;&lt;property id=&quot;20300&quot; value=&quot;Slide 7 - &amp;quot;Back of the Napkin Math: Undocumented Hispanics Make Up ~6MM of the Hispanic Uninsured Total&amp;quot;&quot;/&gt;&lt;property id=&quot;20307&quot; value=&quot;591&quot;/&gt;&lt;/object&gt;&lt;object type=&quot;3&quot; unique_id=&quot;10010&quot;&gt;&lt;property id=&quot;20148&quot; value=&quot;5&quot;/&gt;&lt;property id=&quot;20300&quot; value=&quot;Slide 8 - &amp;quot;Hispanics Comprise a Large Portion of the Uninsured Population… Even Without Including Undocumented Persons&amp;quot;&quot;/&gt;&lt;property id=&quot;20307&quot; value=&quot;641&quot;/&gt;&lt;/object&gt;&lt;object type=&quot;3&quot; unique_id=&quot;10011&quot;&gt;&lt;property id=&quot;20148&quot; value=&quot;5&quot;/&gt;&lt;property id=&quot;20300&quot; value=&quot;Slide 9 - &amp;quot;Recent Press is Skeptical on Latinos &amp;amp; the Affordable Care Act&amp;quot;&quot;/&gt;&lt;property id=&quot;20307&quot; value=&quot;523&quot;/&gt;&lt;/object&gt;&lt;object type=&quot;3&quot; unique_id=&quot;10012&quot;&gt;&lt;property id=&quot;20148&quot; value=&quot;5&quot;/&gt;&lt;property id=&quot;20300&quot; value=&quot;Slide 10 - &amp;quot;Hispanic Enrollment Lags in California Even in the Best Case Situation &amp;quot;&quot;/&gt;&lt;property id=&quot;20307&quot; value=&quot;583&quot;/&gt;&lt;/object&gt;&lt;object type=&quot;3&quot; unique_id=&quot;10013&quot;&gt;&lt;property id=&quot;20148&quot; value=&quot;5&quot;/&gt;&lt;property id=&quot;20300&quot; value=&quot;Slide 11 - &amp;quot;Why Is Hispanic ACA Enrollment Lagging?&amp;quot;&quot;/&gt;&lt;property id=&quot;20307&quot; value=&quot;522&quot;/&gt;&lt;/object&gt;&lt;object type=&quot;3&quot; unique_id=&quot;10014&quot;&gt;&lt;property id=&quot;20148&quot; value=&quot;5&quot;/&gt;&lt;property id=&quot;20300&quot; value=&quot;Slide 12&quot;/&gt;&lt;property id=&quot;20307&quot; value=&quot;646&quot;/&gt;&lt;/object&gt;&lt;object type=&quot;3&quot; unique_id=&quot;10015&quot;&gt;&lt;property id=&quot;20148&quot; value=&quot;5&quot;/&gt;&lt;property id=&quot;20300&quot; value=&quot;Slide 13 - &amp;quot;Keep in Mind that the Hispanic Population is Relatively Younger&amp;quot;&quot;/&gt;&lt;property id=&quot;20307&quot; value=&quot;627&quot;/&gt;&lt;/object&gt;&lt;object type=&quot;3&quot; unique_id=&quot;10016&quot;&gt;&lt;property id=&quot;20148&quot; value=&quot;5&quot;/&gt;&lt;property id=&quot;20300&quot; value=&quot;Slide 14 - &amp;quot;Age Adjusted, Hispanics’ Diagnosis Rates are Similar to Non-Hispanics (with Key Differences)&amp;quot;&quot;/&gt;&lt;property id=&quot;20307&quot; value=&quot;529&quot;/&gt;&lt;/object&gt;&lt;object type=&quot;3&quot; unique_id=&quot;10017&quot;&gt;&lt;property id=&quot;20148&quot; value=&quot;5&quot;/&gt;&lt;property id=&quot;20300&quot; value=&quot;Slide 15 - &amp;quot;However, Healthcare Utilization Drives Part of this Difference&amp;quot;&quot;/&gt;&lt;property id=&quot;20307&quot; value=&quot;630&quot;/&gt;&lt;/object&gt;&lt;object type=&quot;3&quot; unique_id=&quot;10018&quot;&gt;&lt;property id=&quot;20148&quot; value=&quot;5&quot;/&gt;&lt;property id=&quot;20300&quot; value=&quot;Slide 16 - &amp;quot;Hispanics Have Generally Worse Bio-Marker Scores&amp;quot;&quot;/&gt;&lt;property id=&quot;20307&quot; value=&quot;532&quot;/&gt;&lt;/object&gt;&lt;object type=&quot;3&quot; unique_id=&quot;10019&quot;&gt;&lt;property id=&quot;20148&quot; value=&quot;5&quot;/&gt;&lt;property id=&quot;20300&quot; value=&quot;Slide 17&quot;/&gt;&lt;property id=&quot;20307&quot; value=&quot;628&quot;/&gt;&lt;/object&gt;&lt;object type=&quot;3&quot; unique_id=&quot;10020&quot;&gt;&lt;property id=&quot;20148&quot; value=&quot;5&quot;/&gt;&lt;property id=&quot;20300&quot; value=&quot;Slide 18 - &amp;quot;Allostatic Score Can Be Thought of As an “Unhealthiness Score”&amp;quot;&quot;/&gt;&lt;property id=&quot;20307&quot; value=&quot;629&quot;/&gt;&lt;/object&gt;&lt;object type=&quot;3&quot; unique_id=&quot;10021&quot;&gt;&lt;property id=&quot;20148&quot; value=&quot;5&quot;/&gt;&lt;property id=&quot;20300&quot; value=&quot;Slide 19 - &amp;quot;Hispanics Are Less Healthy than Their Non-Hispanic Counterparts&amp;quot;&quot;/&gt;&lt;property id=&quot;20307&quot; value=&quot;584&quot;/&gt;&lt;/object&gt;&lt;object type=&quot;3&quot; unique_id=&quot;10022&quot;&gt;&lt;property id=&quot;20148&quot; value=&quot;5&quot;/&gt;&lt;property id=&quot;20300&quot; value=&quot;Slide 20 - &amp;quot;However, Hispanics Have Lower Mortality Rates  “The Hispanic Paradox”&amp;quot;&quot;/&gt;&lt;property id=&quot;20307&quot; value=&quot;586&quot;/&gt;&lt;/object&gt;&lt;object type=&quot;3&quot; unique_id=&quot;10023&quot;&gt;&lt;property id=&quot;20148&quot; value=&quot;5&quot;/&gt;&lt;property id=&quot;20300&quot; value=&quot;Slide 21 - &amp;quot;The Controversial Hispanic Paradox&amp;quot;&quot;/&gt;&lt;property id=&quot;20307&quot; value=&quot;585&quot;/&gt;&lt;/object&gt;&lt;object type=&quot;3&quot; unique_id=&quot;10024&quot;&gt;&lt;property id=&quot;20148&quot; value=&quot;5&quot;/&gt;&lt;property id=&quot;20300&quot; value=&quot;Slide 22 - &amp;quot;Extending the Paradox: Foreign-Born Hispanics are Healthier Even After Controlling for Socio-Economic Factors&amp;quot;&quot;/&gt;&lt;property id=&quot;20307&quot; value=&quot;589&quot;/&gt;&lt;/object&gt;&lt;object type=&quot;3&quot; unique_id=&quot;10025&quot;&gt;&lt;property id=&quot;20148&quot; value=&quot;5&quot;/&gt;&lt;property id=&quot;20300&quot; value=&quot;Slide 23 - &amp;quot;What Drives this Hispanic Health Disparity?&amp;quot;&quot;/&gt;&lt;property id=&quot;20307&quot; value=&quot;636&quot;/&gt;&lt;/object&gt;&lt;object type=&quot;3&quot; unique_id=&quot;10026&quot;&gt;&lt;property id=&quot;20148&quot; value=&quot;5&quot;/&gt;&lt;property id=&quot;20300&quot; value=&quot;Slide 24&quot;/&gt;&lt;property id=&quot;20307&quot; value=&quot;650&quot;/&gt;&lt;/object&gt;&lt;object type=&quot;3&quot; unique_id=&quot;10027&quot;&gt;&lt;property id=&quot;20148&quot; value=&quot;5&quot;/&gt;&lt;property id=&quot;20300&quot; value=&quot;Slide 25 - &amp;quot;How Do Hispanics Conceptualize Health?&amp;quot;&quot;/&gt;&lt;property id=&quot;20307&quot; value=&quot;540&quot;/&gt;&lt;/object&gt;&lt;object type=&quot;3&quot; unique_id=&quot;10028&quot;&gt;&lt;property id=&quot;20148&quot; value=&quot;5&quot;/&gt;&lt;property id=&quot;20300&quot; value=&quot;Slide 26 - &amp;quot;Acculturation Underlies Perceptions of Health&amp;quot;&quot;/&gt;&lt;property id=&quot;20307&quot; value=&quot;632&quot;/&gt;&lt;/object&gt;&lt;object type=&quot;3&quot; unique_id=&quot;10029&quot;&gt;&lt;property id=&quot;20148&quot; value=&quot;5&quot;/&gt;&lt;property id=&quot;20300&quot; value=&quot;Slide 27 - &amp;quot;Understanding the Hispanic Conception of Health&amp;quot;&quot;/&gt;&lt;property id=&quot;20307&quot; value=&quot;539&quot;/&gt;&lt;/object&gt;&lt;object type=&quot;3&quot; unique_id=&quot;10030&quot;&gt;&lt;property id=&quot;20148&quot; value=&quot;5&quot;/&gt;&lt;property id=&quot;20300&quot; value=&quot;Slide 28 - &amp;quot;The Lasting Importance of Traditional Medicine for Latin Americans in the U.S.&amp;quot;&quot;/&gt;&lt;property id=&quot;20307&quot; value=&quot;542&quot;/&gt;&lt;/object&gt;&lt;object type=&quot;3&quot; unique_id=&quot;10031&quot;&gt;&lt;property id=&quot;20148&quot; value=&quot;5&quot;/&gt;&lt;property id=&quot;20300&quot; value=&quot;Slide 29 - &amp;quot;Less Acculturated Hispanics Are More Likely to Immediately Seek Professional Medical Attention&amp;quot;&quot;/&gt;&lt;property id=&quot;20307&quot; value=&quot;543&quot;/&gt;&lt;/object&gt;&lt;object type=&quot;3&quot; unique_id=&quot;10032&quot;&gt;&lt;property id=&quot;20148&quot; value=&quot;5&quot;/&gt;&lt;property id=&quot;20300&quot; value=&quot;Slide 30 - &amp;quot;Implications (1): Hispanic Attitudes Towards Health&amp;quot;&quot;/&gt;&lt;property id=&quot;20307&quot; value=&quot;643&quot;/&gt;&lt;/object&gt;&lt;object type=&quot;3&quot; unique_id=&quot;10033&quot;&gt;&lt;property id=&quot;20148&quot; value=&quot;5&quot;/&gt;&lt;property id=&quot;20300&quot; value=&quot;Slide 31 - &amp;quot;Implications (2): Hispanic Attitudes Towards Healthcare Providers&amp;quot;&quot;/&gt;&lt;property id=&quot;20307&quot; value=&quot;644&quot;/&gt;&lt;/object&gt;&lt;object type=&quot;3&quot; unique_id=&quot;10034&quot;&gt;&lt;property id=&quot;20148&quot; value=&quot;5&quot;/&gt;&lt;property id=&quot;20300&quot; value=&quot;Slide 32&quot;/&gt;&lt;property id=&quot;20307&quot; value=&quot;651&quot;/&gt;&lt;/object&gt;&lt;object type=&quot;3&quot; unique_id=&quot;10035&quot;&gt;&lt;property id=&quot;20148&quot; value=&quot;5&quot;/&gt;&lt;property id=&quot;20300&quot; value=&quot;Slide 33 - &amp;quot;Hispanics Are More Likely to Be Uninsured&amp;quot;&quot;/&gt;&lt;property id=&quot;20307&quot; value=&quot;546&quot;/&gt;&lt;/object&gt;&lt;object type=&quot;3&quot; unique_id=&quot;10036&quot;&gt;&lt;property id=&quot;20148&quot; value=&quot;5&quot;/&gt;&lt;property id=&quot;20300&quot; value=&quot;Slide 34 - &amp;quot;Who Are These Uninsured Individuals?&amp;quot;&quot;/&gt;&lt;property id=&quot;20307&quot; value=&quot;639&quot;/&gt;&lt;/object&gt;&lt;object type=&quot;3&quot; unique_id=&quot;10037&quot;&gt;&lt;property id=&quot;20148&quot; value=&quot;5&quot;/&gt;&lt;property id=&quot;20300&quot; value=&quot;Slide 35 - &amp;quot;What Types of Health Insurance Do Hispanics Have?&amp;quot;&quot;/&gt;&lt;property id=&quot;20307&quot; value=&quot;552&quot;/&gt;&lt;/object&gt;&lt;object type=&quot;3&quot; unique_id=&quot;10038&quot;&gt;&lt;property id=&quot;20148&quot; value=&quot;5&quot;/&gt;&lt;property id=&quot;20300&quot; value=&quot;Slide 36 - &amp;quot;Hispanics Are Less Likely to Work in Jobs with Employee Sponsored Insurance (ESI)&amp;quot;&quot;/&gt;&lt;property id=&quot;20307&quot; value=&quot;553&quot;/&gt;&lt;/object&gt;&lt;object type=&quot;3&quot; unique_id=&quot;10039&quot;&gt;&lt;property id=&quot;20148&quot; value=&quot;5&quot;/&gt;&lt;property id=&quot;20300&quot; value=&quot;Slide 37 - &amp;quot;Cost and Insurance Are the Two Highest Barriers…&amp;quot;&quot;/&gt;&lt;property id=&quot;20307&quot; value=&quot;621&quot;/&gt;&lt;/object&gt;&lt;object type=&quot;3&quot; unique_id=&quot;10040&quot;&gt;&lt;property id=&quot;20148&quot; value=&quot;5&quot;/&gt;&lt;property id=&quot;20300&quot; value=&quot;Slide 38 - &amp;quot;Most Hispanics Are Comfortable with Their Doctors&amp;quot;&quot;/&gt;&lt;property id=&quot;20307&quot; value=&quot;563&quot;/&gt;&lt;/object&gt;&lt;object type=&quot;3&quot; unique_id=&quot;10041&quot;&gt;&lt;property id=&quot;20148&quot; value=&quot;5&quot;/&gt;&lt;property id=&quot;20300&quot; value=&quot;Slide 39 - &amp;quot;Multicultural Groups Gravitate to Doctors With Similar Backgrounds&amp;quot;&quot;/&gt;&lt;property id=&quot;20307&quot; value=&quot;567&quot;/&gt;&lt;/object&gt;&lt;object type=&quot;3&quot; unique_id=&quot;10042&quot;&gt;&lt;property id=&quot;20148&quot; value=&quot;5&quot;/&gt;&lt;property id=&quot;20300&quot; value=&quot;Slide 40 - &amp;quot;Culturally-Sensitive Care Matters for Less Acculturated Hispanics &amp;quot;&quot;/&gt;&lt;property id=&quot;20307&quot; value=&quot;568&quot;/&gt;&lt;/object&gt;&lt;object type=&quot;3&quot; unique_id=&quot;10043&quot;&gt;&lt;property id=&quot;20148&quot; value=&quot;5&quot;/&gt;&lt;property id=&quot;20300&quot; value=&quot;Slide 41 - &amp;quot;~40% of Foreign-Born Hispanics Would Seek Care At Least Partially Outside the U.S.&amp;quot;&quot;/&gt;&lt;property id=&quot;20307&quot; value=&quot;570&quot;/&gt;&lt;/object&gt;&lt;object type=&quot;3&quot; unique_id=&quot;10044&quot;&gt;&lt;property id=&quot;20148&quot; value=&quot;5&quot;/&gt;&lt;property id=&quot;20300&quot; value=&quot;Slide 42 - &amp;quot;The Reasons Behind the Preference Highlight the Importance of Culturally-Sensitive Care&amp;quot;&quot;/&gt;&lt;property id=&quot;20307&quot; value=&quot;655&quot;/&gt;&lt;/object&gt;&lt;object type=&quot;3&quot; unique_id=&quot;10045&quot;&gt;&lt;property id=&quot;20148&quot; value=&quot;5&quot;/&gt;&lt;property id=&quot;20300&quot; value=&quot;Slide 43 - &amp;quot;The Impact of Barriers and Culture on Healthcare&amp;quot;&quot;/&gt;&lt;property id=&quot;20307&quot; value=&quot;575&quot;/&gt;&lt;/object&gt;&lt;object type=&quot;3&quot; unique_id=&quot;10046&quot;&gt;&lt;property id=&quot;20148&quot; value=&quot;5&quot;/&gt;&lt;property id=&quot;20300&quot; value=&quot;Slide 44 - &amp;quot;Top Takeaways&amp;quot;&quot;/&gt;&lt;property id=&quot;20307&quot; value=&quot;633&quot;/&gt;&lt;/object&gt;&lt;object type=&quot;3&quot; unique_id=&quot;10047&quot;&gt;&lt;property id=&quot;20148&quot; value=&quot;5&quot;/&gt;&lt;property id=&quot;20300&quot; value=&quot;Slide 45 - &amp;quot;What Latinum Can Help With&amp;quot;&quot;/&gt;&lt;property id=&quot;20307&quot; value=&quot;656&quot;/&gt;&lt;/object&gt;&lt;/object&gt;&lt;object type=&quot;8&quot; unique_id=&quot;10094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2_Latinum Theme">
  <a:themeElements>
    <a:clrScheme name="New Latinum">
      <a:dk1>
        <a:srgbClr val="000000"/>
      </a:dk1>
      <a:lt1>
        <a:srgbClr val="FFFFFF"/>
      </a:lt1>
      <a:dk2>
        <a:srgbClr val="999999"/>
      </a:dk2>
      <a:lt2>
        <a:srgbClr val="EAEAEE"/>
      </a:lt2>
      <a:accent1>
        <a:srgbClr val="0063BE"/>
      </a:accent1>
      <a:accent2>
        <a:srgbClr val="FF6F20"/>
      </a:accent2>
      <a:accent3>
        <a:srgbClr val="66BC29"/>
      </a:accent3>
      <a:accent4>
        <a:srgbClr val="55C5E9"/>
      </a:accent4>
      <a:accent5>
        <a:srgbClr val="AFA79F"/>
      </a:accent5>
      <a:accent6>
        <a:srgbClr val="474747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solidFill>
            <a:schemeClr val="tx1"/>
          </a:solidFill>
        </a:ln>
      </a:spPr>
      <a:bodyPr rtlCol="0" anchor="ctr"/>
      <a:lstStyle>
        <a:defPPr algn="ctr">
          <a:defRPr dirty="0" err="1" smtClean="0"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New Latinum">
    <a:dk1>
      <a:srgbClr val="000000"/>
    </a:dk1>
    <a:lt1>
      <a:srgbClr val="FFFFFF"/>
    </a:lt1>
    <a:dk2>
      <a:srgbClr val="999999"/>
    </a:dk2>
    <a:lt2>
      <a:srgbClr val="EAEAEE"/>
    </a:lt2>
    <a:accent1>
      <a:srgbClr val="0063BE"/>
    </a:accent1>
    <a:accent2>
      <a:srgbClr val="FF6F20"/>
    </a:accent2>
    <a:accent3>
      <a:srgbClr val="66BC29"/>
    </a:accent3>
    <a:accent4>
      <a:srgbClr val="55C5E9"/>
    </a:accent4>
    <a:accent5>
      <a:srgbClr val="AFA79F"/>
    </a:accent5>
    <a:accent6>
      <a:srgbClr val="474747"/>
    </a:accent6>
    <a:hlink>
      <a:srgbClr val="0000FF"/>
    </a:hlink>
    <a:folHlink>
      <a:srgbClr val="800080"/>
    </a:folHlink>
  </a:clrScheme>
  <a:fontScheme name="Office Classic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Foundry">
    <a:fillStyleLst>
      <a:solidFill>
        <a:schemeClr val="phClr"/>
      </a:solidFill>
      <a:gradFill rotWithShape="1">
        <a:gsLst>
          <a:gs pos="0">
            <a:schemeClr val="phClr">
              <a:tint val="70000"/>
              <a:satMod val="180000"/>
            </a:schemeClr>
          </a:gs>
          <a:gs pos="62000">
            <a:schemeClr val="phClr">
              <a:tint val="30000"/>
              <a:satMod val="180000"/>
            </a:schemeClr>
          </a:gs>
          <a:gs pos="100000">
            <a:schemeClr val="phClr">
              <a:tint val="22000"/>
              <a:satMod val="180000"/>
            </a:schemeClr>
          </a:gs>
        </a:gsLst>
        <a:lin ang="16200000" scaled="0"/>
      </a:gradFill>
      <a:gradFill rotWithShape="1">
        <a:gsLst>
          <a:gs pos="0">
            <a:schemeClr val="phClr">
              <a:shade val="58000"/>
              <a:satMod val="150000"/>
            </a:schemeClr>
          </a:gs>
          <a:gs pos="72000">
            <a:schemeClr val="phClr">
              <a:tint val="90000"/>
              <a:satMod val="135000"/>
            </a:schemeClr>
          </a:gs>
          <a:gs pos="100000">
            <a:schemeClr val="phClr">
              <a:tint val="80000"/>
              <a:satMod val="15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80000"/>
          </a:schemeClr>
        </a:solidFill>
        <a:prstDash val="solid"/>
      </a:ln>
      <a:ln w="381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50800" dist="38100" dir="5400000" rotWithShape="0">
            <a:srgbClr val="000000">
              <a:alpha val="43137"/>
            </a:srgbClr>
          </a:outerShdw>
        </a:effectLst>
      </a:effectStyle>
      <a:effectStyle>
        <a:effectLst>
          <a:outerShdw blurRad="50800" dist="38100" dir="5400000" rotWithShape="0">
            <a:srgbClr val="000000">
              <a:alpha val="43137"/>
            </a:srgbClr>
          </a:outerShdw>
        </a:effectLst>
      </a:effectStyle>
      <a:effectStyle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 fov="0">
            <a:rot lat="0" lon="0" rev="0"/>
          </a:camera>
          <a:lightRig rig="soft" dir="tl">
            <a:rot lat="0" lon="0" rev="20000000"/>
          </a:lightRig>
        </a:scene3d>
        <a:sp3d prstMaterial="matte">
          <a:bevelT w="63500" h="6350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New Latinum">
    <a:dk1>
      <a:srgbClr val="000000"/>
    </a:dk1>
    <a:lt1>
      <a:srgbClr val="FFFFFF"/>
    </a:lt1>
    <a:dk2>
      <a:srgbClr val="999999"/>
    </a:dk2>
    <a:lt2>
      <a:srgbClr val="EAEAEE"/>
    </a:lt2>
    <a:accent1>
      <a:srgbClr val="0063BE"/>
    </a:accent1>
    <a:accent2>
      <a:srgbClr val="FF6F20"/>
    </a:accent2>
    <a:accent3>
      <a:srgbClr val="66BC29"/>
    </a:accent3>
    <a:accent4>
      <a:srgbClr val="55C5E9"/>
    </a:accent4>
    <a:accent5>
      <a:srgbClr val="AFA79F"/>
    </a:accent5>
    <a:accent6>
      <a:srgbClr val="474747"/>
    </a:accent6>
    <a:hlink>
      <a:srgbClr val="0000FF"/>
    </a:hlink>
    <a:folHlink>
      <a:srgbClr val="800080"/>
    </a:folHlink>
  </a:clrScheme>
  <a:fontScheme name="Office Classic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Foundry">
    <a:fillStyleLst>
      <a:solidFill>
        <a:schemeClr val="phClr"/>
      </a:solidFill>
      <a:gradFill rotWithShape="1">
        <a:gsLst>
          <a:gs pos="0">
            <a:schemeClr val="phClr">
              <a:tint val="70000"/>
              <a:satMod val="180000"/>
            </a:schemeClr>
          </a:gs>
          <a:gs pos="62000">
            <a:schemeClr val="phClr">
              <a:tint val="30000"/>
              <a:satMod val="180000"/>
            </a:schemeClr>
          </a:gs>
          <a:gs pos="100000">
            <a:schemeClr val="phClr">
              <a:tint val="22000"/>
              <a:satMod val="180000"/>
            </a:schemeClr>
          </a:gs>
        </a:gsLst>
        <a:lin ang="16200000" scaled="0"/>
      </a:gradFill>
      <a:gradFill rotWithShape="1">
        <a:gsLst>
          <a:gs pos="0">
            <a:schemeClr val="phClr">
              <a:shade val="58000"/>
              <a:satMod val="150000"/>
            </a:schemeClr>
          </a:gs>
          <a:gs pos="72000">
            <a:schemeClr val="phClr">
              <a:tint val="90000"/>
              <a:satMod val="135000"/>
            </a:schemeClr>
          </a:gs>
          <a:gs pos="100000">
            <a:schemeClr val="phClr">
              <a:tint val="80000"/>
              <a:satMod val="15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80000"/>
          </a:schemeClr>
        </a:solidFill>
        <a:prstDash val="solid"/>
      </a:ln>
      <a:ln w="381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50800" dist="38100" dir="5400000" rotWithShape="0">
            <a:srgbClr val="000000">
              <a:alpha val="43137"/>
            </a:srgbClr>
          </a:outerShdw>
        </a:effectLst>
      </a:effectStyle>
      <a:effectStyle>
        <a:effectLst>
          <a:outerShdw blurRad="50800" dist="38100" dir="5400000" rotWithShape="0">
            <a:srgbClr val="000000">
              <a:alpha val="43137"/>
            </a:srgbClr>
          </a:outerShdw>
        </a:effectLst>
      </a:effectStyle>
      <a:effectStyle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 fov="0">
            <a:rot lat="0" lon="0" rev="0"/>
          </a:camera>
          <a:lightRig rig="soft" dir="tl">
            <a:rot lat="0" lon="0" rev="20000000"/>
          </a:lightRig>
        </a:scene3d>
        <a:sp3d prstMaterial="matte">
          <a:bevelT w="63500" h="6350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New Latinum">
    <a:dk1>
      <a:srgbClr val="000000"/>
    </a:dk1>
    <a:lt1>
      <a:srgbClr val="FFFFFF"/>
    </a:lt1>
    <a:dk2>
      <a:srgbClr val="999999"/>
    </a:dk2>
    <a:lt2>
      <a:srgbClr val="EAEAEE"/>
    </a:lt2>
    <a:accent1>
      <a:srgbClr val="0063BE"/>
    </a:accent1>
    <a:accent2>
      <a:srgbClr val="FF6F20"/>
    </a:accent2>
    <a:accent3>
      <a:srgbClr val="66BC29"/>
    </a:accent3>
    <a:accent4>
      <a:srgbClr val="55C5E9"/>
    </a:accent4>
    <a:accent5>
      <a:srgbClr val="AFA79F"/>
    </a:accent5>
    <a:accent6>
      <a:srgbClr val="474747"/>
    </a:accent6>
    <a:hlink>
      <a:srgbClr val="0000FF"/>
    </a:hlink>
    <a:folHlink>
      <a:srgbClr val="800080"/>
    </a:folHlink>
  </a:clrScheme>
  <a:fontScheme name="Office Classic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Foundry">
    <a:fillStyleLst>
      <a:solidFill>
        <a:schemeClr val="phClr"/>
      </a:solidFill>
      <a:gradFill rotWithShape="1">
        <a:gsLst>
          <a:gs pos="0">
            <a:schemeClr val="phClr">
              <a:tint val="70000"/>
              <a:satMod val="180000"/>
            </a:schemeClr>
          </a:gs>
          <a:gs pos="62000">
            <a:schemeClr val="phClr">
              <a:tint val="30000"/>
              <a:satMod val="180000"/>
            </a:schemeClr>
          </a:gs>
          <a:gs pos="100000">
            <a:schemeClr val="phClr">
              <a:tint val="22000"/>
              <a:satMod val="180000"/>
            </a:schemeClr>
          </a:gs>
        </a:gsLst>
        <a:lin ang="16200000" scaled="0"/>
      </a:gradFill>
      <a:gradFill rotWithShape="1">
        <a:gsLst>
          <a:gs pos="0">
            <a:schemeClr val="phClr">
              <a:shade val="58000"/>
              <a:satMod val="150000"/>
            </a:schemeClr>
          </a:gs>
          <a:gs pos="72000">
            <a:schemeClr val="phClr">
              <a:tint val="90000"/>
              <a:satMod val="135000"/>
            </a:schemeClr>
          </a:gs>
          <a:gs pos="100000">
            <a:schemeClr val="phClr">
              <a:tint val="80000"/>
              <a:satMod val="15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80000"/>
          </a:schemeClr>
        </a:solidFill>
        <a:prstDash val="solid"/>
      </a:ln>
      <a:ln w="381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50800" dist="38100" dir="5400000" rotWithShape="0">
            <a:srgbClr val="000000">
              <a:alpha val="43137"/>
            </a:srgbClr>
          </a:outerShdw>
        </a:effectLst>
      </a:effectStyle>
      <a:effectStyle>
        <a:effectLst>
          <a:outerShdw blurRad="50800" dist="38100" dir="5400000" rotWithShape="0">
            <a:srgbClr val="000000">
              <a:alpha val="43137"/>
            </a:srgbClr>
          </a:outerShdw>
        </a:effectLst>
      </a:effectStyle>
      <a:effectStyle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 fov="0">
            <a:rot lat="0" lon="0" rev="0"/>
          </a:camera>
          <a:lightRig rig="soft" dir="tl">
            <a:rot lat="0" lon="0" rev="20000000"/>
          </a:lightRig>
        </a:scene3d>
        <a:sp3d prstMaterial="matte">
          <a:bevelT w="63500" h="6350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New Latinum">
    <a:dk1>
      <a:srgbClr val="000000"/>
    </a:dk1>
    <a:lt1>
      <a:srgbClr val="FFFFFF"/>
    </a:lt1>
    <a:dk2>
      <a:srgbClr val="999999"/>
    </a:dk2>
    <a:lt2>
      <a:srgbClr val="EAEAEE"/>
    </a:lt2>
    <a:accent1>
      <a:srgbClr val="0063BE"/>
    </a:accent1>
    <a:accent2>
      <a:srgbClr val="FF6F20"/>
    </a:accent2>
    <a:accent3>
      <a:srgbClr val="66BC29"/>
    </a:accent3>
    <a:accent4>
      <a:srgbClr val="55C5E9"/>
    </a:accent4>
    <a:accent5>
      <a:srgbClr val="AFA79F"/>
    </a:accent5>
    <a:accent6>
      <a:srgbClr val="474747"/>
    </a:accent6>
    <a:hlink>
      <a:srgbClr val="0000FF"/>
    </a:hlink>
    <a:folHlink>
      <a:srgbClr val="800080"/>
    </a:folHlink>
  </a:clrScheme>
  <a:fontScheme name="Office Classic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Foundry">
    <a:fillStyleLst>
      <a:solidFill>
        <a:schemeClr val="phClr"/>
      </a:solidFill>
      <a:gradFill rotWithShape="1">
        <a:gsLst>
          <a:gs pos="0">
            <a:schemeClr val="phClr">
              <a:tint val="70000"/>
              <a:satMod val="180000"/>
            </a:schemeClr>
          </a:gs>
          <a:gs pos="62000">
            <a:schemeClr val="phClr">
              <a:tint val="30000"/>
              <a:satMod val="180000"/>
            </a:schemeClr>
          </a:gs>
          <a:gs pos="100000">
            <a:schemeClr val="phClr">
              <a:tint val="22000"/>
              <a:satMod val="180000"/>
            </a:schemeClr>
          </a:gs>
        </a:gsLst>
        <a:lin ang="16200000" scaled="0"/>
      </a:gradFill>
      <a:gradFill rotWithShape="1">
        <a:gsLst>
          <a:gs pos="0">
            <a:schemeClr val="phClr">
              <a:shade val="58000"/>
              <a:satMod val="150000"/>
            </a:schemeClr>
          </a:gs>
          <a:gs pos="72000">
            <a:schemeClr val="phClr">
              <a:tint val="90000"/>
              <a:satMod val="135000"/>
            </a:schemeClr>
          </a:gs>
          <a:gs pos="100000">
            <a:schemeClr val="phClr">
              <a:tint val="80000"/>
              <a:satMod val="15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80000"/>
          </a:schemeClr>
        </a:solidFill>
        <a:prstDash val="solid"/>
      </a:ln>
      <a:ln w="381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50800" dist="38100" dir="5400000" rotWithShape="0">
            <a:srgbClr val="000000">
              <a:alpha val="43137"/>
            </a:srgbClr>
          </a:outerShdw>
        </a:effectLst>
      </a:effectStyle>
      <a:effectStyle>
        <a:effectLst>
          <a:outerShdw blurRad="50800" dist="38100" dir="5400000" rotWithShape="0">
            <a:srgbClr val="000000">
              <a:alpha val="43137"/>
            </a:srgbClr>
          </a:outerShdw>
        </a:effectLst>
      </a:effectStyle>
      <a:effectStyle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 fov="0">
            <a:rot lat="0" lon="0" rev="0"/>
          </a:camera>
          <a:lightRig rig="soft" dir="tl">
            <a:rot lat="0" lon="0" rev="20000000"/>
          </a:lightRig>
        </a:scene3d>
        <a:sp3d prstMaterial="matte">
          <a:bevelT w="63500" h="6350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New Latinum">
    <a:dk1>
      <a:srgbClr val="000000"/>
    </a:dk1>
    <a:lt1>
      <a:srgbClr val="FFFFFF"/>
    </a:lt1>
    <a:dk2>
      <a:srgbClr val="999999"/>
    </a:dk2>
    <a:lt2>
      <a:srgbClr val="EAEAEE"/>
    </a:lt2>
    <a:accent1>
      <a:srgbClr val="0063BE"/>
    </a:accent1>
    <a:accent2>
      <a:srgbClr val="FF6F20"/>
    </a:accent2>
    <a:accent3>
      <a:srgbClr val="66BC29"/>
    </a:accent3>
    <a:accent4>
      <a:srgbClr val="55C5E9"/>
    </a:accent4>
    <a:accent5>
      <a:srgbClr val="AFA79F"/>
    </a:accent5>
    <a:accent6>
      <a:srgbClr val="474747"/>
    </a:accent6>
    <a:hlink>
      <a:srgbClr val="0000FF"/>
    </a:hlink>
    <a:folHlink>
      <a:srgbClr val="800080"/>
    </a:folHlink>
  </a:clrScheme>
  <a:fontScheme name="Office Classic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Foundry">
    <a:fillStyleLst>
      <a:solidFill>
        <a:schemeClr val="phClr"/>
      </a:solidFill>
      <a:gradFill rotWithShape="1">
        <a:gsLst>
          <a:gs pos="0">
            <a:schemeClr val="phClr">
              <a:tint val="70000"/>
              <a:satMod val="180000"/>
            </a:schemeClr>
          </a:gs>
          <a:gs pos="62000">
            <a:schemeClr val="phClr">
              <a:tint val="30000"/>
              <a:satMod val="180000"/>
            </a:schemeClr>
          </a:gs>
          <a:gs pos="100000">
            <a:schemeClr val="phClr">
              <a:tint val="22000"/>
              <a:satMod val="180000"/>
            </a:schemeClr>
          </a:gs>
        </a:gsLst>
        <a:lin ang="16200000" scaled="0"/>
      </a:gradFill>
      <a:gradFill rotWithShape="1">
        <a:gsLst>
          <a:gs pos="0">
            <a:schemeClr val="phClr">
              <a:shade val="58000"/>
              <a:satMod val="150000"/>
            </a:schemeClr>
          </a:gs>
          <a:gs pos="72000">
            <a:schemeClr val="phClr">
              <a:tint val="90000"/>
              <a:satMod val="135000"/>
            </a:schemeClr>
          </a:gs>
          <a:gs pos="100000">
            <a:schemeClr val="phClr">
              <a:tint val="80000"/>
              <a:satMod val="15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80000"/>
          </a:schemeClr>
        </a:solidFill>
        <a:prstDash val="solid"/>
      </a:ln>
      <a:ln w="381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50800" dist="38100" dir="5400000" rotWithShape="0">
            <a:srgbClr val="000000">
              <a:alpha val="43137"/>
            </a:srgbClr>
          </a:outerShdw>
        </a:effectLst>
      </a:effectStyle>
      <a:effectStyle>
        <a:effectLst>
          <a:outerShdw blurRad="50800" dist="38100" dir="5400000" rotWithShape="0">
            <a:srgbClr val="000000">
              <a:alpha val="43137"/>
            </a:srgbClr>
          </a:outerShdw>
        </a:effectLst>
      </a:effectStyle>
      <a:effectStyle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 fov="0">
            <a:rot lat="0" lon="0" rev="0"/>
          </a:camera>
          <a:lightRig rig="soft" dir="tl">
            <a:rot lat="0" lon="0" rev="20000000"/>
          </a:lightRig>
        </a:scene3d>
        <a:sp3d prstMaterial="matte">
          <a:bevelT w="63500" h="6350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New Latinum">
    <a:dk1>
      <a:srgbClr val="000000"/>
    </a:dk1>
    <a:lt1>
      <a:srgbClr val="FFFFFF"/>
    </a:lt1>
    <a:dk2>
      <a:srgbClr val="999999"/>
    </a:dk2>
    <a:lt2>
      <a:srgbClr val="EAEAEE"/>
    </a:lt2>
    <a:accent1>
      <a:srgbClr val="0063BE"/>
    </a:accent1>
    <a:accent2>
      <a:srgbClr val="FF6F20"/>
    </a:accent2>
    <a:accent3>
      <a:srgbClr val="66BC29"/>
    </a:accent3>
    <a:accent4>
      <a:srgbClr val="55C5E9"/>
    </a:accent4>
    <a:accent5>
      <a:srgbClr val="AFA79F"/>
    </a:accent5>
    <a:accent6>
      <a:srgbClr val="474747"/>
    </a:accent6>
    <a:hlink>
      <a:srgbClr val="0000FF"/>
    </a:hlink>
    <a:folHlink>
      <a:srgbClr val="800080"/>
    </a:folHlink>
  </a:clrScheme>
  <a:fontScheme name="Office Classic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Foundry">
    <a:fillStyleLst>
      <a:solidFill>
        <a:schemeClr val="phClr"/>
      </a:solidFill>
      <a:gradFill rotWithShape="1">
        <a:gsLst>
          <a:gs pos="0">
            <a:schemeClr val="phClr">
              <a:tint val="70000"/>
              <a:satMod val="180000"/>
            </a:schemeClr>
          </a:gs>
          <a:gs pos="62000">
            <a:schemeClr val="phClr">
              <a:tint val="30000"/>
              <a:satMod val="180000"/>
            </a:schemeClr>
          </a:gs>
          <a:gs pos="100000">
            <a:schemeClr val="phClr">
              <a:tint val="22000"/>
              <a:satMod val="180000"/>
            </a:schemeClr>
          </a:gs>
        </a:gsLst>
        <a:lin ang="16200000" scaled="0"/>
      </a:gradFill>
      <a:gradFill rotWithShape="1">
        <a:gsLst>
          <a:gs pos="0">
            <a:schemeClr val="phClr">
              <a:shade val="58000"/>
              <a:satMod val="150000"/>
            </a:schemeClr>
          </a:gs>
          <a:gs pos="72000">
            <a:schemeClr val="phClr">
              <a:tint val="90000"/>
              <a:satMod val="135000"/>
            </a:schemeClr>
          </a:gs>
          <a:gs pos="100000">
            <a:schemeClr val="phClr">
              <a:tint val="80000"/>
              <a:satMod val="15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80000"/>
          </a:schemeClr>
        </a:solidFill>
        <a:prstDash val="solid"/>
      </a:ln>
      <a:ln w="381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50800" dist="38100" dir="5400000" rotWithShape="0">
            <a:srgbClr val="000000">
              <a:alpha val="43137"/>
            </a:srgbClr>
          </a:outerShdw>
        </a:effectLst>
      </a:effectStyle>
      <a:effectStyle>
        <a:effectLst>
          <a:outerShdw blurRad="50800" dist="38100" dir="5400000" rotWithShape="0">
            <a:srgbClr val="000000">
              <a:alpha val="43137"/>
            </a:srgbClr>
          </a:outerShdw>
        </a:effectLst>
      </a:effectStyle>
      <a:effectStyle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 fov="0">
            <a:rot lat="0" lon="0" rev="0"/>
          </a:camera>
          <a:lightRig rig="soft" dir="tl">
            <a:rot lat="0" lon="0" rev="20000000"/>
          </a:lightRig>
        </a:scene3d>
        <a:sp3d prstMaterial="matte">
          <a:bevelT w="63500" h="6350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Latinum Research Template</Template>
  <TotalTime>54773</TotalTime>
  <Words>2060</Words>
  <Application>Microsoft Office PowerPoint</Application>
  <PresentationFormat>On-screen Show (4:3)</PresentationFormat>
  <Paragraphs>541</Paragraphs>
  <Slides>36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2_Latinum Theme</vt:lpstr>
      <vt:lpstr>PowerPoint Presentation</vt:lpstr>
      <vt:lpstr>Understanding Hispanic Consumers on Three Levels</vt:lpstr>
      <vt:lpstr>Today’s Three Sections</vt:lpstr>
      <vt:lpstr>PowerPoint Presentation</vt:lpstr>
      <vt:lpstr>We Saw the Importance of Spanish Language Earlier…</vt:lpstr>
      <vt:lpstr>…But There is Far More to Culture than Just Language</vt:lpstr>
      <vt:lpstr>Language Is a Lens to See Culture – It Offers a Clearer and Richer Understanding</vt:lpstr>
      <vt:lpstr>Hispanics Are Much More Emotionally Engaged With In Culture: In Language Advertisements</vt:lpstr>
      <vt:lpstr>This Engagement Translates Into Better Advertising Results</vt:lpstr>
      <vt:lpstr>Bicultural Hispanics Are More Likely to Prefer Spanish-Language Versions of Advertisements</vt:lpstr>
      <vt:lpstr>PowerPoint Presentation</vt:lpstr>
      <vt:lpstr>The Media Landscape</vt:lpstr>
      <vt:lpstr>Television Remains Foundationally Important</vt:lpstr>
      <vt:lpstr>English- and Spanish-Language Audiences Look Very Different</vt:lpstr>
      <vt:lpstr>To Active the Total Market, Advertise on English and Spanish Language Television </vt:lpstr>
      <vt:lpstr>Univision is the Biggest Player for TV</vt:lpstr>
      <vt:lpstr>Radio Remains an Important Media Platform</vt:lpstr>
      <vt:lpstr>Spanish-Language Stations Are Favorites on Hispanic Radio</vt:lpstr>
      <vt:lpstr>Local Stations: Local Activation</vt:lpstr>
      <vt:lpstr>Hispanics of All Acculturation Levels Read Magazines </vt:lpstr>
      <vt:lpstr>Top Magazines Are a Mix of Spanish and English</vt:lpstr>
      <vt:lpstr>Spanish-Language Magazines Present More Specific Targeting Opportunities for Less Acculturated Hispanics </vt:lpstr>
      <vt:lpstr>PowerPoint Presentation</vt:lpstr>
      <vt:lpstr>The Media Landscape</vt:lpstr>
      <vt:lpstr>Youth and Improved Economics Narrow the Online Gap</vt:lpstr>
      <vt:lpstr>…But “Digital Natives” are Wired from the Beginning, Including Younger Millennials</vt:lpstr>
      <vt:lpstr>Hispanics and African-Americans Leapfrogging: From Laggards to Pioneers</vt:lpstr>
      <vt:lpstr>Acculturation and Age Are Key Drivers of Smartphone Adoption</vt:lpstr>
      <vt:lpstr>Hispanics Have Strong Social Media Across the Acculturation Spectrum</vt:lpstr>
      <vt:lpstr>Hispanics Are Near Parity For Many Social Media Platforms</vt:lpstr>
      <vt:lpstr>Social Media is a Cultural Experience for Hispanics </vt:lpstr>
      <vt:lpstr>Hispanics and Other Multicultural Consumers Have Leapfrogged to Mobile Devices</vt:lpstr>
      <vt:lpstr>Hispanic Mobile Users are “Mobile Savvy”</vt:lpstr>
      <vt:lpstr>Her: Immersed With the Mobile Latina</vt:lpstr>
      <vt:lpstr>Three Parts of Mom’s “Digital Mind”</vt:lpstr>
      <vt:lpstr>In 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Andy</dc:creator>
  <cp:lastModifiedBy>Andrew</cp:lastModifiedBy>
  <cp:revision>1455</cp:revision>
  <cp:lastPrinted>2011-10-14T21:59:22Z</cp:lastPrinted>
  <dcterms:created xsi:type="dcterms:W3CDTF">2010-12-15T21:58:26Z</dcterms:created>
  <dcterms:modified xsi:type="dcterms:W3CDTF">2014-09-30T20:37:22Z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TC011368021033</vt:lpwstr>
  </property>
</Properties>
</file>